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7" r:id="rId25"/>
    <p:sldId id="285" r:id="rId26"/>
    <p:sldId id="286" r:id="rId27"/>
    <p:sldId id="278" r:id="rId28"/>
    <p:sldId id="279" r:id="rId29"/>
    <p:sldId id="280" r:id="rId30"/>
    <p:sldId id="281" r:id="rId31"/>
    <p:sldId id="284" r:id="rId32"/>
    <p:sldId id="282" r:id="rId33"/>
    <p:sldId id="288" r:id="rId34"/>
    <p:sldId id="289" r:id="rId35"/>
    <p:sldId id="290" r:id="rId36"/>
    <p:sldId id="291" r:id="rId37"/>
    <p:sldId id="292" r:id="rId38"/>
    <p:sldId id="293" r:id="rId39"/>
    <p:sldId id="294" r:id="rId40"/>
    <p:sldId id="296" r:id="rId41"/>
    <p:sldId id="295" r:id="rId42"/>
    <p:sldId id="298" r:id="rId43"/>
    <p:sldId id="297" r:id="rId44"/>
    <p:sldId id="299" r:id="rId45"/>
    <p:sldId id="300" r:id="rId46"/>
    <p:sldId id="301" r:id="rId47"/>
    <p:sldId id="302" r:id="rId48"/>
    <p:sldId id="304"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D18F"/>
    <a:srgbClr val="FAEDBD"/>
    <a:srgbClr val="89AFAA"/>
    <a:srgbClr val="C5D0BE"/>
    <a:srgbClr val="7F96C0"/>
    <a:srgbClr val="CECECE"/>
    <a:srgbClr val="4472C4"/>
    <a:srgbClr val="FFF2CC"/>
    <a:srgbClr val="9DC3E6"/>
    <a:srgbClr val="FFF8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89" autoAdjust="0"/>
    <p:restoredTop sz="94660"/>
  </p:normalViewPr>
  <p:slideViewPr>
    <p:cSldViewPr snapToGrid="0">
      <p:cViewPr varScale="1">
        <p:scale>
          <a:sx n="124" d="100"/>
          <a:sy n="124" d="100"/>
        </p:scale>
        <p:origin x="192" y="6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2025/11/18</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2025/11/18</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59DB8D8-A2A1-8E7E-7EC9-56EF2BADCC61}"/>
              </a:ext>
            </a:extLst>
          </p:cNvPr>
          <p:cNvPicPr>
            <a:picLocks noChangeAspect="1"/>
          </p:cNvPicPr>
          <p:nvPr/>
        </p:nvPicPr>
        <p:blipFill>
          <a:blip r:embed="rId2"/>
          <a:stretch>
            <a:fillRect/>
          </a:stretch>
        </p:blipFill>
        <p:spPr>
          <a:xfrm>
            <a:off x="1092873" y="828136"/>
            <a:ext cx="9538605" cy="4292372"/>
          </a:xfrm>
          <a:prstGeom prst="rect">
            <a:avLst/>
          </a:prstGeom>
        </p:spPr>
      </p:pic>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740307"/>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endParaRPr lang="en-US" altLang="zh-CN" b="1" dirty="0">
              <a:latin typeface="宋体" panose="02010600030101010101" pitchFamily="2" charset="-122"/>
              <a:ea typeface="宋体" panose="02010600030101010101" pitchFamily="2" charset="-122"/>
            </a:endParaRPr>
          </a:p>
          <a:p>
            <a:pPr>
              <a:buNone/>
            </a:pPr>
            <a:r>
              <a:rPr lang="zh-CN" altLang="en-US" b="1" dirty="0">
                <a:latin typeface="宋体" panose="02010600030101010101" pitchFamily="2" charset="-122"/>
                <a:ea typeface="宋体" panose="02010600030101010101" pitchFamily="2" charset="-122"/>
              </a:rPr>
              <a:t>为什么传统方法失效  </a:t>
            </a:r>
            <a:r>
              <a:rPr lang="en-US" altLang="zh-CN" b="1" dirty="0">
                <a:latin typeface="宋体" panose="02010600030101010101" pitchFamily="2" charset="-122"/>
                <a:ea typeface="宋体" panose="02010600030101010101" pitchFamily="2" charset="-122"/>
              </a:rPr>
              <a:t>A B </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传统水印或指纹依赖于集中式、明显的触发或子图签名。混入大量相似数据集后，这些触发特征变成弱信号，难以在整体模型中检测到或与其他来源区分。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基于单一数据集统计特征的方法（例如分布偏差检测）会因多个数据集混合而失去辨识力。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a:t>
            </a:r>
            <a:r>
              <a:rPr lang="en-US" altLang="zh-CN" dirty="0" err="1">
                <a:solidFill>
                  <a:srgbClr val="FF0000"/>
                </a:solidFill>
                <a:latin typeface="宋体" panose="02010600030101010101" pitchFamily="2" charset="-122"/>
                <a:ea typeface="宋体" panose="02010600030101010101" pitchFamily="2" charset="-122"/>
              </a:rPr>
              <a:t>Cora</a:t>
            </a:r>
            <a:r>
              <a:rPr lang="en-US" altLang="zh-CN" dirty="0">
                <a:solidFill>
                  <a:srgbClr val="FF0000"/>
                </a:solidFill>
                <a:latin typeface="宋体" panose="02010600030101010101" pitchFamily="2" charset="-122"/>
                <a:ea typeface="宋体" panose="02010600030101010101" pitchFamily="2" charset="-122"/>
              </a:rPr>
              <a:t>  </a:t>
            </a:r>
            <a:r>
              <a:rPr lang="en-US" altLang="zh-CN" dirty="0" err="1">
                <a:solidFill>
                  <a:srgbClr val="FF0000"/>
                </a:solidFill>
                <a:latin typeface="宋体" panose="02010600030101010101" pitchFamily="2" charset="-122"/>
                <a:ea typeface="宋体" panose="02010600030101010101" pitchFamily="2" charset="-122"/>
              </a:rPr>
              <a:t>flickr</a:t>
            </a:r>
            <a:r>
              <a:rPr lang="en-US" altLang="zh-CN" dirty="0">
                <a:solidFill>
                  <a:srgbClr val="FF0000"/>
                </a:solidFill>
                <a:latin typeface="宋体" panose="02010600030101010101" pitchFamily="2" charset="-122"/>
                <a:ea typeface="宋体" panose="02010600030101010101" pitchFamily="2" charset="-122"/>
              </a:rPr>
              <a:t> </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063558"/>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1903152" y="563555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
        <p:nvSpPr>
          <p:cNvPr id="2" name="文本框 1">
            <a:extLst>
              <a:ext uri="{FF2B5EF4-FFF2-40B4-BE49-F238E27FC236}">
                <a16:creationId xmlns:a16="http://schemas.microsoft.com/office/drawing/2014/main" id="{33BEE16D-5C1C-AD62-ABD9-138395515B73}"/>
              </a:ext>
            </a:extLst>
          </p:cNvPr>
          <p:cNvSpPr txBox="1"/>
          <p:nvPr/>
        </p:nvSpPr>
        <p:spPr>
          <a:xfrm>
            <a:off x="10408024" y="1515035"/>
            <a:ext cx="1194558" cy="1200329"/>
          </a:xfrm>
          <a:prstGeom prst="rect">
            <a:avLst/>
          </a:prstGeom>
          <a:noFill/>
        </p:spPr>
        <p:txBody>
          <a:bodyPr wrap="none" rtlCol="0">
            <a:spAutoFit/>
          </a:bodyPr>
          <a:lstStyle/>
          <a:p>
            <a:r>
              <a:rPr lang="zh-CN" altLang="en-US" dirty="0"/>
              <a:t>白盒</a:t>
            </a:r>
            <a:r>
              <a:rPr lang="en-US" altLang="zh-CN" dirty="0"/>
              <a:t>/</a:t>
            </a:r>
            <a:r>
              <a:rPr lang="zh-CN" altLang="en-US" dirty="0"/>
              <a:t>灰盒</a:t>
            </a:r>
            <a:endParaRPr lang="en-US" altLang="zh-CN" dirty="0"/>
          </a:p>
          <a:p>
            <a:endParaRPr lang="en-US" altLang="zh-CN" dirty="0"/>
          </a:p>
          <a:p>
            <a:r>
              <a:rPr lang="zh-CN" altLang="en-US" dirty="0"/>
              <a:t>属性攻击</a:t>
            </a:r>
            <a:endParaRPr lang="en-US" altLang="zh-CN" dirty="0"/>
          </a:p>
          <a:p>
            <a:r>
              <a:rPr lang="zh-CN" altLang="en-US" dirty="0"/>
              <a:t>成员攻击</a:t>
            </a: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1B4F0F-123F-5886-7C08-5D9E03106366}"/>
              </a:ext>
            </a:extLst>
          </p:cNvPr>
          <p:cNvSpPr txBox="1"/>
          <p:nvPr/>
        </p:nvSpPr>
        <p:spPr>
          <a:xfrm>
            <a:off x="1142999" y="1067183"/>
            <a:ext cx="10209363" cy="4031873"/>
          </a:xfrm>
          <a:prstGeom prst="rect">
            <a:avLst/>
          </a:prstGeom>
          <a:noFill/>
        </p:spPr>
        <p:txBody>
          <a:bodyPr wrap="square">
            <a:spAutoFit/>
          </a:bodyPr>
          <a:lstStyle/>
          <a:p>
            <a:pPr>
              <a:buNone/>
            </a:pPr>
            <a:r>
              <a:rPr lang="en-US" altLang="zh-CN" sz="1600" dirty="0">
                <a:latin typeface="SimSong" panose="02020300000000000000" pitchFamily="18" charset="-122"/>
                <a:ea typeface="SimSong" panose="02020300000000000000" pitchFamily="18" charset="-122"/>
              </a:rPr>
              <a:t>1. </a:t>
            </a:r>
            <a:r>
              <a:rPr lang="zh-CN" altLang="en-US" sz="1600" dirty="0">
                <a:latin typeface="SimSong" panose="02020300000000000000" pitchFamily="18" charset="-122"/>
                <a:ea typeface="SimSong" panose="02020300000000000000" pitchFamily="18" charset="-122"/>
              </a:rPr>
              <a:t>预训练阶段（</a:t>
            </a:r>
            <a:r>
              <a:rPr lang="en" altLang="zh-CN" sz="1600" dirty="0">
                <a:latin typeface="SimSong" panose="02020300000000000000" pitchFamily="18" charset="-122"/>
                <a:ea typeface="SimSong" panose="02020300000000000000" pitchFamily="18" charset="-122"/>
              </a:rPr>
              <a:t>Pre-training for Leaking Information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：学习图的关键拓扑结构，增强模型对敏感信息的记忆能力，同时隐藏恶意意图。</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信息瓶颈（</a:t>
            </a:r>
            <a:r>
              <a:rPr lang="en" altLang="zh-CN" sz="1600" b="1" dirty="0">
                <a:latin typeface="SimSong" panose="02020300000000000000" pitchFamily="18" charset="-122"/>
                <a:ea typeface="SimSong" panose="02020300000000000000" pitchFamily="18" charset="-122"/>
              </a:rPr>
              <a:t>Information Bottleneck, IB</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通过优化互信息，提取对属性拟合和成员推理有用的表示。</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对比学习（</a:t>
            </a:r>
            <a:r>
              <a:rPr lang="en" altLang="zh-CN" sz="1600" b="1" dirty="0">
                <a:latin typeface="SimSong" panose="02020300000000000000" pitchFamily="18" charset="-122"/>
                <a:ea typeface="SimSong" panose="02020300000000000000" pitchFamily="18" charset="-122"/>
              </a:rPr>
              <a:t>Contrastive Learning</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通过局部</a:t>
            </a:r>
            <a:r>
              <a:rPr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全局对比，增强模型对图结构的鲁棒性。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损失函数</a:t>
            </a:r>
            <a:r>
              <a:rPr lang="zh-CN" altLang="en-US" sz="1600" dirty="0">
                <a:latin typeface="SimSong" panose="02020300000000000000" pitchFamily="18" charset="-122"/>
                <a:ea typeface="SimSong" panose="02020300000000000000" pitchFamily="18" charset="-122"/>
              </a:rPr>
              <a:t>：结合对比损失和信息瓶颈损失，优化模型参数。</a:t>
            </a:r>
          </a:p>
          <a:p>
            <a:pPr>
              <a:buNone/>
            </a:pPr>
            <a:r>
              <a:rPr lang="en-US" altLang="zh-CN" sz="1600" dirty="0">
                <a:latin typeface="SimSong" panose="02020300000000000000" pitchFamily="18" charset="-122"/>
                <a:ea typeface="SimSong" panose="02020300000000000000" pitchFamily="18" charset="-122"/>
              </a:rPr>
              <a:t>2. </a:t>
            </a:r>
            <a:r>
              <a:rPr lang="zh-CN" altLang="en-US" sz="1600" dirty="0">
                <a:latin typeface="SimSong" panose="02020300000000000000" pitchFamily="18" charset="-122"/>
                <a:ea typeface="SimSong" panose="02020300000000000000" pitchFamily="18" charset="-122"/>
              </a:rPr>
              <a:t>攻击数据生成阶段（</a:t>
            </a:r>
            <a:r>
              <a:rPr lang="en" altLang="zh-CN" sz="1600" dirty="0">
                <a:latin typeface="SimSong" panose="02020300000000000000" pitchFamily="18" charset="-122"/>
                <a:ea typeface="SimSong" panose="02020300000000000000" pitchFamily="18" charset="-122"/>
              </a:rPr>
              <a:t>Attack Data Generation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：利用预训练模型生成的提示特征，构造用于攻击的训练数据。</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方法</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属性推理攻击（</a:t>
            </a:r>
            <a:r>
              <a:rPr lang="en" altLang="zh-CN" sz="1600" b="1" dirty="0">
                <a:latin typeface="SimSong" panose="02020300000000000000" pitchFamily="18" charset="-122"/>
                <a:ea typeface="SimSong" panose="02020300000000000000" pitchFamily="18" charset="-122"/>
              </a:rPr>
              <a:t>AIA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直接使用目标模型的输出作为攻击模型的输入。</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成员推理攻击（</a:t>
            </a:r>
            <a:r>
              <a:rPr lang="en" altLang="zh-CN" sz="1600" b="1" dirty="0">
                <a:latin typeface="SimSong" panose="02020300000000000000" pitchFamily="18" charset="-122"/>
                <a:ea typeface="SimSong" panose="02020300000000000000" pitchFamily="18" charset="-122"/>
              </a:rPr>
              <a:t>MIA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使用影子模型模拟目标模型的行为，生成攻击数据集。</a:t>
            </a:r>
          </a:p>
          <a:p>
            <a:pPr>
              <a:buNone/>
            </a:pPr>
            <a:r>
              <a:rPr lang="en-US" altLang="zh-CN" sz="1600" dirty="0">
                <a:latin typeface="SimSong" panose="02020300000000000000" pitchFamily="18" charset="-122"/>
                <a:ea typeface="SimSong" panose="02020300000000000000" pitchFamily="18" charset="-122"/>
              </a:rPr>
              <a:t>3. </a:t>
            </a:r>
            <a:r>
              <a:rPr lang="zh-CN" altLang="en-US" sz="1600" dirty="0">
                <a:latin typeface="SimSong" panose="02020300000000000000" pitchFamily="18" charset="-122"/>
                <a:ea typeface="SimSong" panose="02020300000000000000" pitchFamily="18" charset="-122"/>
              </a:rPr>
              <a:t>下游推理攻击阶段（</a:t>
            </a:r>
            <a:r>
              <a:rPr lang="en" altLang="zh-CN" sz="1600" dirty="0">
                <a:latin typeface="SimSong" panose="02020300000000000000" pitchFamily="18" charset="-122"/>
                <a:ea typeface="SimSong" panose="02020300000000000000" pitchFamily="18" charset="-122"/>
              </a:rPr>
              <a:t>Prompting for Adapting Inference Attack with Disentanglement</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：通过解缠机制，提取与下游任务最相关的潜在因素，提升攻击的适应性。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提示解缠（</a:t>
            </a:r>
            <a:r>
              <a:rPr lang="en" altLang="zh-CN" sz="1600" b="1" dirty="0">
                <a:latin typeface="SimSong" panose="02020300000000000000" pitchFamily="18" charset="-122"/>
                <a:ea typeface="SimSong" panose="02020300000000000000" pitchFamily="18" charset="-122"/>
              </a:rPr>
              <a:t>Prompt Disentanglement</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将提示特征映射到多个通道，分离不同属性的潜在影响。</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攻击实现</a:t>
            </a:r>
            <a:r>
              <a:rPr lang="zh-CN" altLang="en-US" sz="1600" dirty="0">
                <a:latin typeface="SimSong" panose="02020300000000000000" pitchFamily="18" charset="-122"/>
                <a:ea typeface="SimSong" panose="02020300000000000000" pitchFamily="18" charset="-122"/>
              </a:rPr>
              <a:t>：使用解缠后的表示作为先验知识，训练攻击模型，并通过 </a:t>
            </a:r>
            <a:r>
              <a:rPr lang="en" altLang="zh-CN" sz="1600" dirty="0">
                <a:latin typeface="SimSong" panose="02020300000000000000" pitchFamily="18" charset="-122"/>
                <a:ea typeface="SimSong" panose="02020300000000000000" pitchFamily="18" charset="-122"/>
              </a:rPr>
              <a:t>KL </a:t>
            </a:r>
            <a:r>
              <a:rPr lang="zh-CN" altLang="en-US" sz="1600" dirty="0">
                <a:latin typeface="SimSong" panose="02020300000000000000" pitchFamily="18" charset="-122"/>
                <a:ea typeface="SimSong" panose="02020300000000000000" pitchFamily="18" charset="-122"/>
              </a:rPr>
              <a:t>散度约束其影响。</a:t>
            </a:r>
          </a:p>
        </p:txBody>
      </p:sp>
    </p:spTree>
    <p:extLst>
      <p:ext uri="{BB962C8B-B14F-4D97-AF65-F5344CB8AC3E}">
        <p14:creationId xmlns:p14="http://schemas.microsoft.com/office/powerpoint/2010/main" val="8497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80513" y="260933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618751" y="221090"/>
            <a:ext cx="6416615" cy="2609331"/>
          </a:xfrm>
          <a:prstGeom prst="rect">
            <a:avLst/>
          </a:prstGeom>
        </p:spPr>
      </p:pic>
      <p:sp>
        <p:nvSpPr>
          <p:cNvPr id="3" name="文本框 2">
            <a:extLst>
              <a:ext uri="{FF2B5EF4-FFF2-40B4-BE49-F238E27FC236}">
                <a16:creationId xmlns:a16="http://schemas.microsoft.com/office/drawing/2014/main" id="{332CC070-EE54-4BA0-6ABF-5F235D806623}"/>
              </a:ext>
            </a:extLst>
          </p:cNvPr>
          <p:cNvSpPr txBox="1"/>
          <p:nvPr/>
        </p:nvSpPr>
        <p:spPr>
          <a:xfrm>
            <a:off x="8575375" y="2923585"/>
            <a:ext cx="2894163" cy="348044"/>
          </a:xfrm>
          <a:prstGeom prst="rect">
            <a:avLst/>
          </a:prstGeom>
          <a:noFill/>
        </p:spPr>
        <p:txBody>
          <a:bodyPr wrap="square">
            <a:spAutoFit/>
          </a:bodyPr>
          <a:lstStyle/>
          <a:p>
            <a:pPr algn="l">
              <a:lnSpc>
                <a:spcPts val="2250"/>
              </a:lnSpc>
              <a:spcBef>
                <a:spcPts val="2400"/>
              </a:spcBef>
              <a:spcAft>
                <a:spcPts val="1200"/>
              </a:spcAft>
              <a:buNone/>
            </a:pPr>
            <a:r>
              <a:rPr lang="zh-CN" altLang="en-US" sz="1600" b="1" dirty="0">
                <a:solidFill>
                  <a:srgbClr val="0F1115"/>
                </a:solidFill>
                <a:effectLst/>
                <a:latin typeface="SimSong" panose="02020300000000000000" pitchFamily="18" charset="-122"/>
                <a:ea typeface="SimSong" panose="02020300000000000000" pitchFamily="18" charset="-122"/>
              </a:rPr>
              <a:t>问题定义：跨域成员推断攻击</a:t>
            </a:r>
            <a:endParaRPr lang="en-US" altLang="zh-CN" sz="1600" b="1" dirty="0">
              <a:solidFill>
                <a:srgbClr val="0F1115"/>
              </a:solidFill>
              <a:effectLst/>
              <a:latin typeface="SimSong" panose="02020300000000000000" pitchFamily="18" charset="-122"/>
              <a:ea typeface="SimSong" panose="02020300000000000000" pitchFamily="18" charset="-122"/>
            </a:endParaRPr>
          </a:p>
        </p:txBody>
      </p:sp>
      <p:sp>
        <p:nvSpPr>
          <p:cNvPr id="7" name="文本框 6">
            <a:extLst>
              <a:ext uri="{FF2B5EF4-FFF2-40B4-BE49-F238E27FC236}">
                <a16:creationId xmlns:a16="http://schemas.microsoft.com/office/drawing/2014/main" id="{C94271AF-F0B3-789B-926E-7B0A95E8D6CD}"/>
              </a:ext>
            </a:extLst>
          </p:cNvPr>
          <p:cNvSpPr txBox="1"/>
          <p:nvPr/>
        </p:nvSpPr>
        <p:spPr>
          <a:xfrm>
            <a:off x="7852913" y="3801524"/>
            <a:ext cx="4339087" cy="1077218"/>
          </a:xfrm>
          <a:prstGeom prst="rect">
            <a:avLst/>
          </a:prstGeom>
          <a:noFill/>
        </p:spPr>
        <p:txBody>
          <a:bodyPr wrap="square">
            <a:spAutoFit/>
          </a:bodyPr>
          <a:lstStyle/>
          <a:p>
            <a:pPr marL="285750" indent="-285750">
              <a:buFont typeface="Wingdings" pitchFamily="2" charset="2"/>
              <a:buChar char="l"/>
            </a:pPr>
            <a:r>
              <a:rPr lang="zh-CN" altLang="en-US" sz="1600" b="0" i="0" dirty="0">
                <a:solidFill>
                  <a:srgbClr val="0F1115"/>
                </a:solidFill>
                <a:effectLst/>
                <a:latin typeface="SimSong" panose="02020300000000000000" pitchFamily="18" charset="-122"/>
                <a:ea typeface="SimSong" panose="02020300000000000000" pitchFamily="18" charset="-122"/>
              </a:rPr>
              <a:t>训练一个具有</a:t>
            </a:r>
            <a:r>
              <a:rPr lang="zh-CN" altLang="en-US" sz="1600" b="1" i="0" dirty="0">
                <a:solidFill>
                  <a:srgbClr val="0F1115"/>
                </a:solidFill>
                <a:effectLst/>
                <a:latin typeface="SimSong" panose="02020300000000000000" pitchFamily="18" charset="-122"/>
                <a:ea typeface="SimSong" panose="02020300000000000000" pitchFamily="18" charset="-122"/>
              </a:rPr>
              <a:t>跨域泛化能力</a:t>
            </a:r>
            <a:r>
              <a:rPr lang="zh-CN" altLang="en-US" sz="1600" b="0" i="0" dirty="0">
                <a:solidFill>
                  <a:srgbClr val="0F1115"/>
                </a:solidFill>
                <a:effectLst/>
                <a:latin typeface="SimSong" panose="02020300000000000000" pitchFamily="18" charset="-122"/>
                <a:ea typeface="SimSong" panose="02020300000000000000" pitchFamily="18" charset="-122"/>
              </a:rPr>
              <a:t>的</a:t>
            </a:r>
            <a:r>
              <a:rPr lang="en" altLang="zh-CN" sz="1600" b="0" i="0" dirty="0">
                <a:solidFill>
                  <a:srgbClr val="0F1115"/>
                </a:solidFill>
                <a:effectLst/>
                <a:latin typeface="SimSong" panose="02020300000000000000" pitchFamily="18" charset="-122"/>
                <a:ea typeface="SimSong" panose="02020300000000000000" pitchFamily="18" charset="-122"/>
              </a:rPr>
              <a:t>GNN</a:t>
            </a:r>
            <a:r>
              <a:rPr lang="zh-CN" altLang="en-US" sz="1600" b="0" i="0" dirty="0">
                <a:solidFill>
                  <a:srgbClr val="0F1115"/>
                </a:solidFill>
                <a:effectLst/>
                <a:latin typeface="SimSong" panose="02020300000000000000" pitchFamily="18" charset="-122"/>
                <a:ea typeface="SimSong" panose="02020300000000000000" pitchFamily="18" charset="-122"/>
              </a:rPr>
              <a:t>模型，使其能捕捉图结构和节点特征中的</a:t>
            </a:r>
            <a:r>
              <a:rPr lang="zh-CN" altLang="en-US" sz="1600" b="1" i="0" dirty="0">
                <a:solidFill>
                  <a:srgbClr val="0F1115"/>
                </a:solidFill>
                <a:effectLst/>
                <a:latin typeface="SimSong" panose="02020300000000000000" pitchFamily="18" charset="-122"/>
                <a:ea typeface="SimSong" panose="02020300000000000000" pitchFamily="18" charset="-122"/>
              </a:rPr>
              <a:t>不变表示</a:t>
            </a:r>
            <a:r>
              <a:rPr lang="zh-CN" altLang="en-US" sz="1600" b="0" i="0" dirty="0">
                <a:solidFill>
                  <a:srgbClr val="0F1115"/>
                </a:solidFill>
                <a:effectLst/>
                <a:latin typeface="SimSong" panose="02020300000000000000" pitchFamily="18" charset="-122"/>
                <a:ea typeface="SimSong" panose="02020300000000000000" pitchFamily="18" charset="-122"/>
              </a:rPr>
              <a:t>。</a:t>
            </a:r>
            <a:endParaRPr lang="en-US" altLang="zh-CN" sz="1600" b="0" i="0" dirty="0">
              <a:solidFill>
                <a:srgbClr val="0F1115"/>
              </a:solidFill>
              <a:effectLst/>
              <a:latin typeface="SimSong" panose="02020300000000000000" pitchFamily="18" charset="-122"/>
              <a:ea typeface="SimSong" panose="02020300000000000000" pitchFamily="18" charset="-122"/>
            </a:endParaRPr>
          </a:p>
          <a:p>
            <a:endParaRPr lang="en-US" altLang="zh-CN" sz="1600" dirty="0">
              <a:latin typeface="SimSong" panose="02020300000000000000" pitchFamily="18" charset="-122"/>
              <a:ea typeface="SimSong" panose="02020300000000000000" pitchFamily="18" charset="-122"/>
            </a:endParaRPr>
          </a:p>
          <a:p>
            <a:pPr marL="285750" indent="-285750">
              <a:buFont typeface="Wingdings" pitchFamily="2" charset="2"/>
              <a:buChar char="l"/>
            </a:pPr>
            <a:r>
              <a:rPr lang="zh-CN" altLang="en-US" sz="1600" dirty="0">
                <a:latin typeface="SimSong" panose="02020300000000000000" pitchFamily="18" charset="-122"/>
                <a:ea typeface="SimSong" panose="02020300000000000000" pitchFamily="18" charset="-122"/>
              </a:rPr>
              <a:t>通过图数据增强生成多个训练环境。</a:t>
            </a:r>
          </a:p>
        </p:txBody>
      </p:sp>
      <p:sp>
        <p:nvSpPr>
          <p:cNvPr id="2" name="文本框 1">
            <a:extLst>
              <a:ext uri="{FF2B5EF4-FFF2-40B4-BE49-F238E27FC236}">
                <a16:creationId xmlns:a16="http://schemas.microsoft.com/office/drawing/2014/main" id="{AD5E08B4-F72C-A482-8A6B-D20C24D74802}"/>
              </a:ext>
            </a:extLst>
          </p:cNvPr>
          <p:cNvSpPr txBox="1"/>
          <p:nvPr/>
        </p:nvSpPr>
        <p:spPr>
          <a:xfrm>
            <a:off x="10264588" y="448235"/>
            <a:ext cx="689612" cy="646331"/>
          </a:xfrm>
          <a:prstGeom prst="rect">
            <a:avLst/>
          </a:prstGeom>
          <a:noFill/>
        </p:spPr>
        <p:txBody>
          <a:bodyPr wrap="none" rtlCol="0">
            <a:spAutoFit/>
          </a:bodyPr>
          <a:lstStyle/>
          <a:p>
            <a:r>
              <a:rPr lang="en-US" altLang="zh-CN" dirty="0"/>
              <a:t>Cora</a:t>
            </a:r>
          </a:p>
          <a:p>
            <a:r>
              <a:rPr lang="en-US" altLang="zh-CN" dirty="0"/>
              <a:t>Flickr</a:t>
            </a:r>
            <a:endParaRPr lang="zh-CN" altLang="en-US" dirty="0"/>
          </a:p>
        </p:txBody>
      </p:sp>
    </p:spTree>
    <p:extLst>
      <p:ext uri="{BB962C8B-B14F-4D97-AF65-F5344CB8AC3E}">
        <p14:creationId xmlns:p14="http://schemas.microsoft.com/office/powerpoint/2010/main" val="15108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71024"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98354" y="199648"/>
            <a:ext cx="6501860" cy="2066392"/>
          </a:xfrm>
          <a:prstGeom prst="rect">
            <a:avLst/>
          </a:prstGeom>
        </p:spPr>
      </p:pic>
      <p:sp>
        <p:nvSpPr>
          <p:cNvPr id="4" name="文本框 3">
            <a:extLst>
              <a:ext uri="{FF2B5EF4-FFF2-40B4-BE49-F238E27FC236}">
                <a16:creationId xmlns:a16="http://schemas.microsoft.com/office/drawing/2014/main" id="{4F0687CB-C84F-1169-93CA-8C684DE25667}"/>
              </a:ext>
            </a:extLst>
          </p:cNvPr>
          <p:cNvSpPr txBox="1"/>
          <p:nvPr/>
        </p:nvSpPr>
        <p:spPr>
          <a:xfrm>
            <a:off x="7573992" y="2721412"/>
            <a:ext cx="4546984" cy="1323439"/>
          </a:xfrm>
          <a:prstGeom prst="rect">
            <a:avLst/>
          </a:prstGeom>
          <a:noFill/>
        </p:spPr>
        <p:txBody>
          <a:bodyPr wrap="square" rtlCol="0">
            <a:spAutoFit/>
          </a:bodyPr>
          <a:lstStyle/>
          <a:p>
            <a:r>
              <a:rPr kumimoji="1" lang="en-US" altLang="zh-CN" sz="1600" dirty="0">
                <a:latin typeface="SimSong" panose="02020300000000000000" pitchFamily="18" charset="-122"/>
                <a:ea typeface="SimSong" panose="02020300000000000000" pitchFamily="18" charset="-122"/>
              </a:rPr>
              <a:t>1.</a:t>
            </a:r>
            <a:r>
              <a:rPr kumimoji="1" lang="zh-CN" altLang="en-US" sz="1600" dirty="0">
                <a:latin typeface="SimSong" panose="02020300000000000000" pitchFamily="18" charset="-122"/>
                <a:ea typeface="SimSong" panose="02020300000000000000" pitchFamily="18" charset="-122"/>
              </a:rPr>
              <a:t> 主动滥用监测</a:t>
            </a:r>
            <a:endParaRPr kumimoji="1" lang="en-US" altLang="zh-CN" sz="1600" dirty="0">
              <a:latin typeface="SimSong" panose="02020300000000000000" pitchFamily="18" charset="-122"/>
              <a:ea typeface="SimSong" panose="02020300000000000000" pitchFamily="18" charset="-122"/>
            </a:endParaRPr>
          </a:p>
          <a:p>
            <a:r>
              <a:rPr kumimoji="1" lang="zh-CN" altLang="en-US" sz="1600" dirty="0">
                <a:latin typeface="SimSong" panose="02020300000000000000" pitchFamily="18" charset="-122"/>
                <a:ea typeface="SimSong" panose="02020300000000000000" pitchFamily="18" charset="-122"/>
              </a:rPr>
              <a:t>利用</a:t>
            </a:r>
            <a:r>
              <a:rPr lang="zh-CN" altLang="en-US" sz="1600" dirty="0">
                <a:latin typeface="SimSong" panose="02020300000000000000" pitchFamily="18" charset="-122"/>
                <a:ea typeface="SimSong" panose="02020300000000000000" pitchFamily="18" charset="-122"/>
              </a:rPr>
              <a:t>放射性图最大化目标模型和影子模型的差异</a:t>
            </a:r>
            <a:endParaRPr lang="en-US" altLang="zh-CN" sz="1600" dirty="0">
              <a:latin typeface="SimSong" panose="02020300000000000000" pitchFamily="18" charset="-122"/>
              <a:ea typeface="SimSong" panose="02020300000000000000" pitchFamily="18" charset="-122"/>
            </a:endParaRPr>
          </a:p>
          <a:p>
            <a:r>
              <a:rPr kumimoji="1" lang="en-US" altLang="zh-CN" sz="1600" dirty="0">
                <a:latin typeface="SimSong" panose="02020300000000000000" pitchFamily="18" charset="-122"/>
                <a:ea typeface="SimSong" panose="02020300000000000000" pitchFamily="18" charset="-122"/>
              </a:rPr>
              <a:t>2</a:t>
            </a:r>
            <a:r>
              <a:rPr kumimoji="1" lang="zh-CN" altLang="en-US" sz="1600" dirty="0">
                <a:latin typeface="SimSong" panose="02020300000000000000" pitchFamily="18" charset="-122"/>
                <a:ea typeface="SimSong" panose="02020300000000000000" pitchFamily="18" charset="-122"/>
              </a:rPr>
              <a:t>、滥用消除</a:t>
            </a:r>
            <a:r>
              <a:rPr kumimoji="1"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训练图无关的遗忘</a:t>
            </a:r>
          </a:p>
          <a:p>
            <a:r>
              <a:rPr lang="zh-CN" altLang="en-US" sz="1600" dirty="0">
                <a:latin typeface="SimSong" panose="02020300000000000000" pitchFamily="18" charset="-122"/>
                <a:ea typeface="SimSong" panose="02020300000000000000" pitchFamily="18" charset="-122"/>
              </a:rPr>
              <a:t>在无法访问原始训练图的情况下，利用合成图生成，从目标 </a:t>
            </a:r>
            <a:r>
              <a:rPr lang="en" altLang="zh-CN" sz="1600" dirty="0">
                <a:latin typeface="SimSong" panose="02020300000000000000" pitchFamily="18" charset="-122"/>
                <a:ea typeface="SimSong" panose="02020300000000000000" pitchFamily="18" charset="-122"/>
              </a:rPr>
              <a:t>GNN </a:t>
            </a:r>
            <a:r>
              <a:rPr lang="zh-CN" altLang="en-US" sz="1600" dirty="0">
                <a:latin typeface="SimSong" panose="02020300000000000000" pitchFamily="18" charset="-122"/>
                <a:ea typeface="SimSong" panose="02020300000000000000" pitchFamily="18" charset="-122"/>
              </a:rPr>
              <a:t>中移除未经授权数据的影响。</a:t>
            </a:r>
            <a:endParaRPr lang="en-US" altLang="zh-CN" sz="1600" dirty="0">
              <a:latin typeface="SimSong" panose="02020300000000000000" pitchFamily="18" charset="-122"/>
              <a:ea typeface="SimSong" panose="02020300000000000000" pitchFamily="18" charset="-122"/>
            </a:endParaRPr>
          </a:p>
        </p:txBody>
      </p:sp>
      <p:sp>
        <p:nvSpPr>
          <p:cNvPr id="3" name="文本框 2">
            <a:extLst>
              <a:ext uri="{FF2B5EF4-FFF2-40B4-BE49-F238E27FC236}">
                <a16:creationId xmlns:a16="http://schemas.microsoft.com/office/drawing/2014/main" id="{3EF6EE89-3A2E-3798-1539-450605C1640F}"/>
              </a:ext>
            </a:extLst>
          </p:cNvPr>
          <p:cNvSpPr txBox="1"/>
          <p:nvPr/>
        </p:nvSpPr>
        <p:spPr>
          <a:xfrm>
            <a:off x="8122024" y="914400"/>
            <a:ext cx="1107996" cy="369332"/>
          </a:xfrm>
          <a:prstGeom prst="rect">
            <a:avLst/>
          </a:prstGeom>
          <a:noFill/>
        </p:spPr>
        <p:txBody>
          <a:bodyPr wrap="none" rtlCol="0">
            <a:spAutoFit/>
          </a:bodyPr>
          <a:lstStyle/>
          <a:p>
            <a:r>
              <a:rPr lang="zh-CN" altLang="en-US" dirty="0"/>
              <a:t>模型部署</a:t>
            </a:r>
          </a:p>
        </p:txBody>
      </p:sp>
      <p:sp>
        <p:nvSpPr>
          <p:cNvPr id="6" name="文本框 5">
            <a:extLst>
              <a:ext uri="{FF2B5EF4-FFF2-40B4-BE49-F238E27FC236}">
                <a16:creationId xmlns:a16="http://schemas.microsoft.com/office/drawing/2014/main" id="{EDB3D1DF-CDB5-D79B-DFB2-A7E7C34FFB07}"/>
              </a:ext>
            </a:extLst>
          </p:cNvPr>
          <p:cNvSpPr txBox="1"/>
          <p:nvPr/>
        </p:nvSpPr>
        <p:spPr>
          <a:xfrm>
            <a:off x="8615082" y="1801906"/>
            <a:ext cx="646331" cy="369332"/>
          </a:xfrm>
          <a:prstGeom prst="rect">
            <a:avLst/>
          </a:prstGeom>
          <a:noFill/>
        </p:spPr>
        <p:txBody>
          <a:bodyPr wrap="none" rtlCol="0">
            <a:spAutoFit/>
          </a:bodyPr>
          <a:lstStyle/>
          <a:p>
            <a:r>
              <a:rPr lang="zh-CN" altLang="en-US" dirty="0"/>
              <a:t>灰盒</a:t>
            </a:r>
          </a:p>
        </p:txBody>
      </p:sp>
    </p:spTree>
    <p:extLst>
      <p:ext uri="{BB962C8B-B14F-4D97-AF65-F5344CB8AC3E}">
        <p14:creationId xmlns:p14="http://schemas.microsoft.com/office/powerpoint/2010/main" val="132596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636220" y="533129"/>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806183" y="79199"/>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750423" y="538665"/>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840DF0-CB3D-FF6E-707B-5F75DD93F5E1}"/>
              </a:ext>
            </a:extLst>
          </p:cNvPr>
          <p:cNvSpPr txBox="1"/>
          <p:nvPr/>
        </p:nvSpPr>
        <p:spPr>
          <a:xfrm>
            <a:off x="699247" y="385482"/>
            <a:ext cx="4503156" cy="1477328"/>
          </a:xfrm>
          <a:prstGeom prst="rect">
            <a:avLst/>
          </a:prstGeom>
          <a:noFill/>
        </p:spPr>
        <p:txBody>
          <a:bodyPr wrap="none" rtlCol="0">
            <a:spAutoFit/>
          </a:bodyPr>
          <a:lstStyle/>
          <a:p>
            <a:r>
              <a:rPr lang="zh-CN" altLang="en-US" dirty="0">
                <a:solidFill>
                  <a:srgbClr val="FF0000"/>
                </a:solidFill>
              </a:rPr>
              <a:t>新加实验的表格 内容检查  </a:t>
            </a:r>
            <a:r>
              <a:rPr lang="en-US" altLang="zh-CN" dirty="0">
                <a:solidFill>
                  <a:srgbClr val="FF0000"/>
                </a:solidFill>
              </a:rPr>
              <a:t>GNN models</a:t>
            </a: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梳理基本概念和逻辑</a:t>
            </a:r>
            <a:r>
              <a:rPr lang="en-US" altLang="zh-CN" dirty="0">
                <a:solidFill>
                  <a:srgbClr val="FF0000"/>
                </a:solidFill>
              </a:rPr>
              <a:t> -&gt;</a:t>
            </a:r>
            <a:r>
              <a:rPr lang="zh-CN" altLang="en-US" dirty="0">
                <a:solidFill>
                  <a:srgbClr val="FF0000"/>
                </a:solidFill>
              </a:rPr>
              <a:t>再进一步画图 写作</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47670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C99219-A9D1-0ED5-A3C6-1F2A20C339A0}"/>
              </a:ext>
            </a:extLst>
          </p:cNvPr>
          <p:cNvPicPr>
            <a:picLocks noChangeAspect="1"/>
          </p:cNvPicPr>
          <p:nvPr/>
        </p:nvPicPr>
        <p:blipFill>
          <a:blip r:embed="rId2"/>
          <a:stretch>
            <a:fillRect/>
          </a:stretch>
        </p:blipFill>
        <p:spPr>
          <a:xfrm>
            <a:off x="1389228" y="297559"/>
            <a:ext cx="9243861" cy="3962743"/>
          </a:xfrm>
          <a:prstGeom prst="rect">
            <a:avLst/>
          </a:prstGeom>
        </p:spPr>
      </p:pic>
      <p:pic>
        <p:nvPicPr>
          <p:cNvPr id="6" name="图片 5">
            <a:extLst>
              <a:ext uri="{FF2B5EF4-FFF2-40B4-BE49-F238E27FC236}">
                <a16:creationId xmlns:a16="http://schemas.microsoft.com/office/drawing/2014/main" id="{BB33A7FC-5B20-DFC4-177B-4207B76B9DBB}"/>
              </a:ext>
            </a:extLst>
          </p:cNvPr>
          <p:cNvPicPr>
            <a:picLocks noChangeAspect="1"/>
          </p:cNvPicPr>
          <p:nvPr/>
        </p:nvPicPr>
        <p:blipFill>
          <a:blip r:embed="rId3"/>
          <a:stretch>
            <a:fillRect/>
          </a:stretch>
        </p:blipFill>
        <p:spPr>
          <a:xfrm>
            <a:off x="1294959" y="3969416"/>
            <a:ext cx="9243861" cy="2591025"/>
          </a:xfrm>
          <a:prstGeom prst="rect">
            <a:avLst/>
          </a:prstGeom>
        </p:spPr>
      </p:pic>
    </p:spTree>
    <p:extLst>
      <p:ext uri="{BB962C8B-B14F-4D97-AF65-F5344CB8AC3E}">
        <p14:creationId xmlns:p14="http://schemas.microsoft.com/office/powerpoint/2010/main" val="3757913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F685B13-DD6D-3663-02AB-F2A7F30CE6D8}"/>
              </a:ext>
            </a:extLst>
          </p:cNvPr>
          <p:cNvSpPr txBox="1"/>
          <p:nvPr/>
        </p:nvSpPr>
        <p:spPr>
          <a:xfrm>
            <a:off x="435990" y="1097380"/>
            <a:ext cx="241090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Invariant Learning</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6F33F0-E5DE-5FA2-5BA8-6025AAA46E4C}"/>
              </a:ext>
            </a:extLst>
          </p:cNvPr>
          <p:cNvSpPr txBox="1"/>
          <p:nvPr/>
        </p:nvSpPr>
        <p:spPr>
          <a:xfrm>
            <a:off x="435989" y="1466712"/>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不变学习的目标是从数据中学习到那些在</a:t>
            </a:r>
            <a:r>
              <a:rPr lang="zh-CN" altLang="en-US" sz="1600" b="1" dirty="0">
                <a:solidFill>
                  <a:srgbClr val="FF0000"/>
                </a:solidFill>
                <a:latin typeface="宋体" panose="02010600030101010101" pitchFamily="2" charset="-122"/>
                <a:ea typeface="宋体" panose="02010600030101010101" pitchFamily="2" charset="-122"/>
              </a:rPr>
              <a:t>不同环境</a:t>
            </a:r>
            <a:r>
              <a:rPr lang="zh-CN" altLang="en-US" sz="1600" dirty="0">
                <a:latin typeface="宋体" panose="02010600030101010101" pitchFamily="2" charset="-122"/>
                <a:ea typeface="宋体" panose="02010600030101010101" pitchFamily="2" charset="-122"/>
              </a:rPr>
              <a:t>、</a:t>
            </a:r>
            <a:r>
              <a:rPr lang="zh-CN" altLang="en-US" sz="1600" b="1" dirty="0">
                <a:solidFill>
                  <a:srgbClr val="FF0000"/>
                </a:solidFill>
                <a:latin typeface="宋体" panose="02010600030101010101" pitchFamily="2" charset="-122"/>
                <a:ea typeface="宋体" panose="02010600030101010101" pitchFamily="2" charset="-122"/>
              </a:rPr>
              <a:t>域</a:t>
            </a:r>
            <a:r>
              <a:rPr lang="zh-CN" altLang="en-US" sz="1600" dirty="0">
                <a:latin typeface="宋体" panose="02010600030101010101" pitchFamily="2" charset="-122"/>
                <a:ea typeface="宋体" panose="02010600030101010101" pitchFamily="2" charset="-122"/>
              </a:rPr>
              <a:t>或</a:t>
            </a:r>
            <a:r>
              <a:rPr lang="zh-CN" altLang="en-US" sz="1600" b="1" dirty="0">
                <a:solidFill>
                  <a:srgbClr val="FF0000"/>
                </a:solidFill>
                <a:latin typeface="宋体" panose="02010600030101010101" pitchFamily="2" charset="-122"/>
                <a:ea typeface="宋体" panose="02010600030101010101" pitchFamily="2" charset="-122"/>
              </a:rPr>
              <a:t>数据分布变化</a:t>
            </a:r>
            <a:r>
              <a:rPr lang="zh-CN" altLang="en-US" sz="1600" dirty="0">
                <a:latin typeface="宋体" panose="02010600030101010101" pitchFamily="2" charset="-122"/>
                <a:ea typeface="宋体" panose="02010600030101010101" pitchFamily="2" charset="-122"/>
              </a:rPr>
              <a:t>下依然保持一致的特征。通过学习“稳定、不受干扰”的特征，我们希望模型在面对不同的变化时，能够有效地做出推断，而不会因为环境变化（例如数据集的混合、输入的噪声等）而产生错误。</a:t>
            </a:r>
            <a:endParaRPr lang="en-US" altLang="zh-CN" sz="16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AB7E474E-5A4D-3115-FBBE-2E4E1AAE10B8}"/>
              </a:ext>
            </a:extLst>
          </p:cNvPr>
          <p:cNvSpPr txBox="1"/>
          <p:nvPr/>
        </p:nvSpPr>
        <p:spPr>
          <a:xfrm>
            <a:off x="435989" y="2413261"/>
            <a:ext cx="203132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引入不变学习的作用</a:t>
            </a:r>
          </a:p>
        </p:txBody>
      </p:sp>
      <p:sp>
        <p:nvSpPr>
          <p:cNvPr id="14" name="文本框 13">
            <a:extLst>
              <a:ext uri="{FF2B5EF4-FFF2-40B4-BE49-F238E27FC236}">
                <a16:creationId xmlns:a16="http://schemas.microsoft.com/office/drawing/2014/main" id="{F2376CB5-2C9F-F8A2-D112-F10B270810D0}"/>
              </a:ext>
            </a:extLst>
          </p:cNvPr>
          <p:cNvSpPr txBox="1"/>
          <p:nvPr/>
        </p:nvSpPr>
        <p:spPr>
          <a:xfrm>
            <a:off x="435989" y="2867367"/>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不变学习帮助我们应对的正是这种跨域和数据变化。通过在影子模型训练时引入不变学习，我们可以让模型专注于那些在</a:t>
            </a:r>
            <a:r>
              <a:rPr lang="zh-CN" altLang="en-US" sz="1600" dirty="0">
                <a:solidFill>
                  <a:srgbClr val="FF0000"/>
                </a:solidFill>
                <a:latin typeface="宋体" panose="02010600030101010101" pitchFamily="2" charset="-122"/>
                <a:ea typeface="宋体" panose="02010600030101010101" pitchFamily="2" charset="-122"/>
              </a:rPr>
              <a:t>不同数据域间仍然保持一致的特征</a:t>
            </a:r>
            <a:r>
              <a:rPr lang="zh-CN" altLang="en-US" sz="1600" dirty="0">
                <a:latin typeface="宋体" panose="02010600030101010101" pitchFamily="2" charset="-122"/>
                <a:ea typeface="宋体" panose="02010600030101010101" pitchFamily="2" charset="-122"/>
              </a:rPr>
              <a:t>。这样，尽管攻击者在不同数据集之间进行混合，影子模型仍然能够识别出模型的关键“特征”，从而提高在混合训练环境下的验证准确率。</a:t>
            </a:r>
          </a:p>
        </p:txBody>
      </p:sp>
      <p:sp>
        <p:nvSpPr>
          <p:cNvPr id="15" name="文本框 14">
            <a:extLst>
              <a:ext uri="{FF2B5EF4-FFF2-40B4-BE49-F238E27FC236}">
                <a16:creationId xmlns:a16="http://schemas.microsoft.com/office/drawing/2014/main" id="{CC184BB6-9C07-B276-760E-63D1114ED189}"/>
              </a:ext>
            </a:extLst>
          </p:cNvPr>
          <p:cNvSpPr txBox="1"/>
          <p:nvPr/>
        </p:nvSpPr>
        <p:spPr>
          <a:xfrm>
            <a:off x="395773" y="343056"/>
            <a:ext cx="780213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Tree>
    <p:extLst>
      <p:ext uri="{BB962C8B-B14F-4D97-AF65-F5344CB8AC3E}">
        <p14:creationId xmlns:p14="http://schemas.microsoft.com/office/powerpoint/2010/main" val="373785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494C29FC-B54C-F944-5599-17835D70AA44}"/>
              </a:ext>
            </a:extLst>
          </p:cNvPr>
          <p:cNvSpPr/>
          <p:nvPr/>
        </p:nvSpPr>
        <p:spPr>
          <a:xfrm>
            <a:off x="5194168" y="4132896"/>
            <a:ext cx="1300899" cy="7140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E9E1AB9C-4522-12F1-F001-017D8160394B}"/>
              </a:ext>
            </a:extLst>
          </p:cNvPr>
          <p:cNvSpPr/>
          <p:nvPr/>
        </p:nvSpPr>
        <p:spPr>
          <a:xfrm>
            <a:off x="5194170" y="782425"/>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47499FA-5B87-419C-61CC-2631CBC8970E}"/>
              </a:ext>
            </a:extLst>
          </p:cNvPr>
          <p:cNvSpPr txBox="1"/>
          <p:nvPr/>
        </p:nvSpPr>
        <p:spPr>
          <a:xfrm>
            <a:off x="5308923" y="1451729"/>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EA30420B-AC94-D4A6-55DD-0097486ED19A}"/>
              </a:ext>
            </a:extLst>
          </p:cNvPr>
          <p:cNvSpPr txBox="1"/>
          <p:nvPr/>
        </p:nvSpPr>
        <p:spPr>
          <a:xfrm>
            <a:off x="3245998" y="226674"/>
            <a:ext cx="5769528"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现存的针对单一数据集的基于成员推理的数据集权属验证方法</a:t>
            </a:r>
          </a:p>
        </p:txBody>
      </p:sp>
      <p:sp>
        <p:nvSpPr>
          <p:cNvPr id="7" name="矩形 6">
            <a:extLst>
              <a:ext uri="{FF2B5EF4-FFF2-40B4-BE49-F238E27FC236}">
                <a16:creationId xmlns:a16="http://schemas.microsoft.com/office/drawing/2014/main" id="{45BC8F76-6EF7-72B4-169D-3AC1A5682FE7}"/>
              </a:ext>
            </a:extLst>
          </p:cNvPr>
          <p:cNvSpPr/>
          <p:nvPr/>
        </p:nvSpPr>
        <p:spPr>
          <a:xfrm>
            <a:off x="5194168" y="2339419"/>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F27A671-3611-5D3E-5FDA-992FCCBA3DC1}"/>
              </a:ext>
            </a:extLst>
          </p:cNvPr>
          <p:cNvSpPr txBox="1"/>
          <p:nvPr/>
        </p:nvSpPr>
        <p:spPr>
          <a:xfrm>
            <a:off x="5308923" y="31042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B3ED9F00-3FD9-3E18-B22D-33E8D88D81DD}"/>
              </a:ext>
            </a:extLst>
          </p:cNvPr>
          <p:cNvSpPr txBox="1"/>
          <p:nvPr/>
        </p:nvSpPr>
        <p:spPr>
          <a:xfrm>
            <a:off x="5218491" y="4298623"/>
            <a:ext cx="1210588"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单一数据集</a:t>
            </a:r>
          </a:p>
        </p:txBody>
      </p:sp>
      <p:cxnSp>
        <p:nvCxnSpPr>
          <p:cNvPr id="12" name="直接箭头连接符 11">
            <a:extLst>
              <a:ext uri="{FF2B5EF4-FFF2-40B4-BE49-F238E27FC236}">
                <a16:creationId xmlns:a16="http://schemas.microsoft.com/office/drawing/2014/main" id="{7A94A370-06AF-8B12-2707-DFEE4E2A0289}"/>
              </a:ext>
            </a:extLst>
          </p:cNvPr>
          <p:cNvCxnSpPr>
            <a:cxnSpLocks/>
            <a:stCxn id="10" idx="0"/>
          </p:cNvCxnSpPr>
          <p:nvPr/>
        </p:nvCxnSpPr>
        <p:spPr>
          <a:xfrm flipV="1">
            <a:off x="5844618" y="3539005"/>
            <a:ext cx="0" cy="593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1CE8FBC3-9A82-499E-8A0A-FBE9C01EAD56}"/>
              </a:ext>
            </a:extLst>
          </p:cNvPr>
          <p:cNvSpPr txBox="1"/>
          <p:nvPr/>
        </p:nvSpPr>
        <p:spPr>
          <a:xfrm>
            <a:off x="5811623" y="3648988"/>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a:t>
            </a:r>
          </a:p>
        </p:txBody>
      </p:sp>
      <p:cxnSp>
        <p:nvCxnSpPr>
          <p:cNvPr id="16" name="直接箭头连接符 15">
            <a:extLst>
              <a:ext uri="{FF2B5EF4-FFF2-40B4-BE49-F238E27FC236}">
                <a16:creationId xmlns:a16="http://schemas.microsoft.com/office/drawing/2014/main" id="{AECF5D7E-F622-3BA0-7883-0F179EA49D0F}"/>
              </a:ext>
            </a:extLst>
          </p:cNvPr>
          <p:cNvCxnSpPr>
            <a:stCxn id="7" idx="0"/>
            <a:endCxn id="5" idx="2"/>
          </p:cNvCxnSpPr>
          <p:nvPr/>
        </p:nvCxnSpPr>
        <p:spPr>
          <a:xfrm flipV="1">
            <a:off x="5811624" y="1790283"/>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7255AF4C-5F76-D3C3-AB19-A007D175AAFE}"/>
              </a:ext>
            </a:extLst>
          </p:cNvPr>
          <p:cNvSpPr txBox="1"/>
          <p:nvPr/>
        </p:nvSpPr>
        <p:spPr>
          <a:xfrm>
            <a:off x="5790169" y="1915216"/>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D400CD2D-3D54-46ED-8AF2-D57E52B05FE5}"/>
              </a:ext>
            </a:extLst>
          </p:cNvPr>
          <p:cNvCxnSpPr>
            <a:cxnSpLocks/>
            <a:stCxn id="7" idx="3"/>
          </p:cNvCxnSpPr>
          <p:nvPr/>
        </p:nvCxnSpPr>
        <p:spPr>
          <a:xfrm>
            <a:off x="6429079" y="2664644"/>
            <a:ext cx="9860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EA4FB03F-7BF8-B55F-5D88-5B4860E59203}"/>
              </a:ext>
            </a:extLst>
          </p:cNvPr>
          <p:cNvSpPr/>
          <p:nvPr/>
        </p:nvSpPr>
        <p:spPr>
          <a:xfrm>
            <a:off x="7459942" y="232481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776EB3F-68F6-C427-3D84-A1BA2C86D164}"/>
              </a:ext>
            </a:extLst>
          </p:cNvPr>
          <p:cNvSpPr txBox="1"/>
          <p:nvPr/>
        </p:nvSpPr>
        <p:spPr>
          <a:xfrm>
            <a:off x="6646994" y="2065261"/>
            <a:ext cx="595035"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特定</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23" name="文本框 22">
            <a:extLst>
              <a:ext uri="{FF2B5EF4-FFF2-40B4-BE49-F238E27FC236}">
                <a16:creationId xmlns:a16="http://schemas.microsoft.com/office/drawing/2014/main" id="{1E804828-88FD-3854-8A77-4D7EAB120DEA}"/>
              </a:ext>
            </a:extLst>
          </p:cNvPr>
          <p:cNvSpPr txBox="1"/>
          <p:nvPr/>
        </p:nvSpPr>
        <p:spPr>
          <a:xfrm>
            <a:off x="7677287" y="3035138"/>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cxnSp>
        <p:nvCxnSpPr>
          <p:cNvPr id="25" name="直接箭头连接符 24">
            <a:extLst>
              <a:ext uri="{FF2B5EF4-FFF2-40B4-BE49-F238E27FC236}">
                <a16:creationId xmlns:a16="http://schemas.microsoft.com/office/drawing/2014/main" id="{B6D4BD98-4D83-4553-1AA8-507060A43BD2}"/>
              </a:ext>
            </a:extLst>
          </p:cNvPr>
          <p:cNvCxnSpPr>
            <a:stCxn id="20" idx="3"/>
          </p:cNvCxnSpPr>
          <p:nvPr/>
        </p:nvCxnSpPr>
        <p:spPr>
          <a:xfrm>
            <a:off x="8694853" y="2650036"/>
            <a:ext cx="713098" cy="14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连接符: 肘形 26">
            <a:extLst>
              <a:ext uri="{FF2B5EF4-FFF2-40B4-BE49-F238E27FC236}">
                <a16:creationId xmlns:a16="http://schemas.microsoft.com/office/drawing/2014/main" id="{C3A4FDB5-CB87-A8A5-3E49-EA7D6E9D7347}"/>
              </a:ext>
            </a:extLst>
          </p:cNvPr>
          <p:cNvCxnSpPr>
            <a:stCxn id="4" idx="3"/>
            <a:endCxn id="20" idx="0"/>
          </p:cNvCxnSpPr>
          <p:nvPr/>
        </p:nvCxnSpPr>
        <p:spPr>
          <a:xfrm>
            <a:off x="6429081" y="1107650"/>
            <a:ext cx="1648317" cy="12171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28277A85-6F62-9826-0AD5-96E2CE209273}"/>
              </a:ext>
            </a:extLst>
          </p:cNvPr>
          <p:cNvSpPr txBox="1"/>
          <p:nvPr/>
        </p:nvSpPr>
        <p:spPr>
          <a:xfrm>
            <a:off x="8077396" y="1330441"/>
            <a:ext cx="1648317" cy="58477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从可疑模型当中获得对应的输出</a:t>
            </a:r>
          </a:p>
        </p:txBody>
      </p:sp>
      <p:sp>
        <p:nvSpPr>
          <p:cNvPr id="31" name="左大括号 30">
            <a:extLst>
              <a:ext uri="{FF2B5EF4-FFF2-40B4-BE49-F238E27FC236}">
                <a16:creationId xmlns:a16="http://schemas.microsoft.com/office/drawing/2014/main" id="{12046DD8-2734-A01E-9780-A63A1CB2A591}"/>
              </a:ext>
            </a:extLst>
          </p:cNvPr>
          <p:cNvSpPr/>
          <p:nvPr/>
        </p:nvSpPr>
        <p:spPr>
          <a:xfrm>
            <a:off x="9407951" y="2309480"/>
            <a:ext cx="400108" cy="7103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75FDEB1C-2622-8E5A-2E00-B0FB8AA270B6}"/>
              </a:ext>
            </a:extLst>
          </p:cNvPr>
          <p:cNvSpPr txBox="1"/>
          <p:nvPr/>
        </p:nvSpPr>
        <p:spPr>
          <a:xfrm>
            <a:off x="9808059" y="2172982"/>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侵权</a:t>
            </a:r>
          </a:p>
        </p:txBody>
      </p:sp>
      <p:sp>
        <p:nvSpPr>
          <p:cNvPr id="33" name="文本框 32">
            <a:extLst>
              <a:ext uri="{FF2B5EF4-FFF2-40B4-BE49-F238E27FC236}">
                <a16:creationId xmlns:a16="http://schemas.microsoft.com/office/drawing/2014/main" id="{21DFA00B-B785-83CB-53F5-6DB9EE1A8DB7}"/>
              </a:ext>
            </a:extLst>
          </p:cNvPr>
          <p:cNvSpPr txBox="1"/>
          <p:nvPr/>
        </p:nvSpPr>
        <p:spPr>
          <a:xfrm>
            <a:off x="9808059" y="2790595"/>
            <a:ext cx="906017"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不侵权</a:t>
            </a:r>
          </a:p>
        </p:txBody>
      </p:sp>
      <p:sp>
        <p:nvSpPr>
          <p:cNvPr id="34" name="文本框 33">
            <a:extLst>
              <a:ext uri="{FF2B5EF4-FFF2-40B4-BE49-F238E27FC236}">
                <a16:creationId xmlns:a16="http://schemas.microsoft.com/office/drawing/2014/main" id="{1D102445-2899-D4ED-D533-B8AA6877C1A2}"/>
              </a:ext>
            </a:extLst>
          </p:cNvPr>
          <p:cNvSpPr txBox="1"/>
          <p:nvPr/>
        </p:nvSpPr>
        <p:spPr>
          <a:xfrm>
            <a:off x="272438" y="782425"/>
            <a:ext cx="4826090" cy="3139321"/>
          </a:xfrm>
          <a:prstGeom prst="rect">
            <a:avLst/>
          </a:prstGeom>
          <a:noFill/>
        </p:spPr>
        <p:txBody>
          <a:bodyPr wrap="square" rtlCol="0">
            <a:spAutoFit/>
          </a:bodyPr>
          <a:lstStyle/>
          <a:p>
            <a:r>
              <a:rPr lang="zh-CN" altLang="en-US" dirty="0">
                <a:solidFill>
                  <a:srgbClr val="FF0000"/>
                </a:solidFill>
                <a:latin typeface="宋体" panose="02010600030101010101" pitchFamily="2" charset="-122"/>
                <a:ea typeface="宋体" panose="02010600030101010101" pitchFamily="2" charset="-122"/>
              </a:rPr>
              <a:t>存在的问题：</a:t>
            </a:r>
            <a:endParaRPr lang="en-US" altLang="zh-CN" dirty="0">
              <a:solidFill>
                <a:srgbClr val="FF0000"/>
              </a:solidFill>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、可疑模型不仅仅会在单一数据集上训练，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这就导致我们利用单一数据集上训练得到的影子模型和验证器失效（不具备泛化性）</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、现有的数据集权属验证方法都是针对特定任务的比如节点分类或者图分类，影子模型可能不是针对该任务训练得到的，没有一个统一的验证框架</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、现存的方法关于侵权结果的输出往往只根据一种结果（验证器分类结果）来确定权属，假阳率较高</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5308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6BB6D-5980-29F6-1272-73A5313FB6FC}"/>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56391FA7-EBF3-A49E-FF1D-0B8961A4F871}"/>
              </a:ext>
            </a:extLst>
          </p:cNvPr>
          <p:cNvSpPr/>
          <p:nvPr/>
        </p:nvSpPr>
        <p:spPr>
          <a:xfrm>
            <a:off x="2578947" y="5066907"/>
            <a:ext cx="1850464" cy="115081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3C1FEA5-9462-6E97-3157-607A838F2DB3}"/>
              </a:ext>
            </a:extLst>
          </p:cNvPr>
          <p:cNvSpPr/>
          <p:nvPr/>
        </p:nvSpPr>
        <p:spPr>
          <a:xfrm>
            <a:off x="2908180" y="1216058"/>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1FB2AC1-7828-B2E5-58E4-71672B27DFAF}"/>
              </a:ext>
            </a:extLst>
          </p:cNvPr>
          <p:cNvSpPr txBox="1"/>
          <p:nvPr/>
        </p:nvSpPr>
        <p:spPr>
          <a:xfrm>
            <a:off x="3022933" y="1885362"/>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B3803505-6BF2-758C-E29B-4875049DBD0C}"/>
              </a:ext>
            </a:extLst>
          </p:cNvPr>
          <p:cNvSpPr txBox="1"/>
          <p:nvPr/>
        </p:nvSpPr>
        <p:spPr>
          <a:xfrm>
            <a:off x="2689062" y="417661"/>
            <a:ext cx="6750566"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
        <p:nvSpPr>
          <p:cNvPr id="7" name="矩形 6">
            <a:extLst>
              <a:ext uri="{FF2B5EF4-FFF2-40B4-BE49-F238E27FC236}">
                <a16:creationId xmlns:a16="http://schemas.microsoft.com/office/drawing/2014/main" id="{20038012-929B-E92B-6934-FA7E8ABD2A2E}"/>
              </a:ext>
            </a:extLst>
          </p:cNvPr>
          <p:cNvSpPr/>
          <p:nvPr/>
        </p:nvSpPr>
        <p:spPr>
          <a:xfrm>
            <a:off x="2908178" y="2773052"/>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C9FE174-002A-38C6-FE5F-FC5394991ACF}"/>
              </a:ext>
            </a:extLst>
          </p:cNvPr>
          <p:cNvSpPr txBox="1"/>
          <p:nvPr/>
        </p:nvSpPr>
        <p:spPr>
          <a:xfrm>
            <a:off x="3022933" y="3537841"/>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901E537D-5A3A-5617-CE91-8D90D5F844B3}"/>
              </a:ext>
            </a:extLst>
          </p:cNvPr>
          <p:cNvSpPr txBox="1"/>
          <p:nvPr/>
        </p:nvSpPr>
        <p:spPr>
          <a:xfrm>
            <a:off x="2603270" y="5319299"/>
            <a:ext cx="1826141"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按照一定比例</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混合的多个数据集</a:t>
            </a:r>
          </a:p>
        </p:txBody>
      </p:sp>
      <p:cxnSp>
        <p:nvCxnSpPr>
          <p:cNvPr id="16" name="直接箭头连接符 15">
            <a:extLst>
              <a:ext uri="{FF2B5EF4-FFF2-40B4-BE49-F238E27FC236}">
                <a16:creationId xmlns:a16="http://schemas.microsoft.com/office/drawing/2014/main" id="{3E06304B-7DF0-6EC6-D09E-C9766349908B}"/>
              </a:ext>
            </a:extLst>
          </p:cNvPr>
          <p:cNvCxnSpPr>
            <a:stCxn id="7" idx="0"/>
            <a:endCxn id="5" idx="2"/>
          </p:cNvCxnSpPr>
          <p:nvPr/>
        </p:nvCxnSpPr>
        <p:spPr>
          <a:xfrm flipV="1">
            <a:off x="3525634" y="2223916"/>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A99D4E3F-EAD4-E790-0A55-4941FE6D8259}"/>
              </a:ext>
            </a:extLst>
          </p:cNvPr>
          <p:cNvSpPr txBox="1"/>
          <p:nvPr/>
        </p:nvSpPr>
        <p:spPr>
          <a:xfrm>
            <a:off x="3504179" y="2348849"/>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07D82BB9-5035-EE2E-7601-2EF2E34FCD7D}"/>
              </a:ext>
            </a:extLst>
          </p:cNvPr>
          <p:cNvCxnSpPr>
            <a:cxnSpLocks/>
            <a:stCxn id="7" idx="3"/>
          </p:cNvCxnSpPr>
          <p:nvPr/>
        </p:nvCxnSpPr>
        <p:spPr>
          <a:xfrm>
            <a:off x="4143089" y="3098277"/>
            <a:ext cx="739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C3760EEF-4864-D9D2-AB1F-94F952265EE9}"/>
              </a:ext>
            </a:extLst>
          </p:cNvPr>
          <p:cNvSpPr/>
          <p:nvPr/>
        </p:nvSpPr>
        <p:spPr>
          <a:xfrm>
            <a:off x="6008023" y="279357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2A9D6BC-06E2-8710-9832-72C7E31AF536}"/>
              </a:ext>
            </a:extLst>
          </p:cNvPr>
          <p:cNvSpPr txBox="1"/>
          <p:nvPr/>
        </p:nvSpPr>
        <p:spPr>
          <a:xfrm>
            <a:off x="6225368" y="3492440"/>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sp>
        <p:nvSpPr>
          <p:cNvPr id="11" name="矩形 10">
            <a:extLst>
              <a:ext uri="{FF2B5EF4-FFF2-40B4-BE49-F238E27FC236}">
                <a16:creationId xmlns:a16="http://schemas.microsoft.com/office/drawing/2014/main" id="{3ADCC24F-9A52-D058-BDD5-E4BBE2FDD41C}"/>
              </a:ext>
            </a:extLst>
          </p:cNvPr>
          <p:cNvSpPr/>
          <p:nvPr/>
        </p:nvSpPr>
        <p:spPr>
          <a:xfrm>
            <a:off x="2781094" y="4237736"/>
            <a:ext cx="1648317" cy="410065"/>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49AF387-267D-B67B-0024-2C6235B45B9A}"/>
              </a:ext>
            </a:extLst>
          </p:cNvPr>
          <p:cNvCxnSpPr>
            <a:stCxn id="10" idx="0"/>
          </p:cNvCxnSpPr>
          <p:nvPr/>
        </p:nvCxnSpPr>
        <p:spPr>
          <a:xfrm flipV="1">
            <a:off x="3504179" y="4647801"/>
            <a:ext cx="0" cy="419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70CD30AD-4F65-4C61-3A30-3FD2943F38B9}"/>
              </a:ext>
            </a:extLst>
          </p:cNvPr>
          <p:cNvSpPr txBox="1"/>
          <p:nvPr/>
        </p:nvSpPr>
        <p:spPr>
          <a:xfrm>
            <a:off x="2971635" y="4251008"/>
            <a:ext cx="110799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不变学习</a:t>
            </a:r>
          </a:p>
        </p:txBody>
      </p:sp>
      <p:cxnSp>
        <p:nvCxnSpPr>
          <p:cNvPr id="24" name="直接箭头连接符 23">
            <a:extLst>
              <a:ext uri="{FF2B5EF4-FFF2-40B4-BE49-F238E27FC236}">
                <a16:creationId xmlns:a16="http://schemas.microsoft.com/office/drawing/2014/main" id="{50D98FFA-15D3-77DC-151F-F19727FC8E83}"/>
              </a:ext>
            </a:extLst>
          </p:cNvPr>
          <p:cNvCxnSpPr>
            <a:stCxn id="18" idx="0"/>
            <a:endCxn id="8" idx="2"/>
          </p:cNvCxnSpPr>
          <p:nvPr/>
        </p:nvCxnSpPr>
        <p:spPr>
          <a:xfrm flipV="1">
            <a:off x="3525633" y="3876395"/>
            <a:ext cx="2" cy="374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091EA10-BBD9-07E4-1C7F-A8611B7C496C}"/>
              </a:ext>
            </a:extLst>
          </p:cNvPr>
          <p:cNvSpPr txBox="1"/>
          <p:nvPr/>
        </p:nvSpPr>
        <p:spPr>
          <a:xfrm>
            <a:off x="3469691" y="3895407"/>
            <a:ext cx="1569660"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提取稳定特征</a:t>
            </a:r>
          </a:p>
        </p:txBody>
      </p:sp>
      <p:sp>
        <p:nvSpPr>
          <p:cNvPr id="30" name="矩形 29">
            <a:extLst>
              <a:ext uri="{FF2B5EF4-FFF2-40B4-BE49-F238E27FC236}">
                <a16:creationId xmlns:a16="http://schemas.microsoft.com/office/drawing/2014/main" id="{F833ABB0-4346-39D6-DC95-2D3BC064176A}"/>
              </a:ext>
            </a:extLst>
          </p:cNvPr>
          <p:cNvSpPr/>
          <p:nvPr/>
        </p:nvSpPr>
        <p:spPr>
          <a:xfrm>
            <a:off x="4883085" y="2334381"/>
            <a:ext cx="573579" cy="1517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43759A16-F711-AA00-BC52-5871D35D8BA2}"/>
              </a:ext>
            </a:extLst>
          </p:cNvPr>
          <p:cNvSpPr txBox="1"/>
          <p:nvPr/>
        </p:nvSpPr>
        <p:spPr>
          <a:xfrm>
            <a:off x="4193632" y="2518126"/>
            <a:ext cx="800219"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统一</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36" name="文本框 35">
            <a:extLst>
              <a:ext uri="{FF2B5EF4-FFF2-40B4-BE49-F238E27FC236}">
                <a16:creationId xmlns:a16="http://schemas.microsoft.com/office/drawing/2014/main" id="{B8F2187F-081A-16B5-3E29-86E5862B81B9}"/>
              </a:ext>
            </a:extLst>
          </p:cNvPr>
          <p:cNvSpPr txBox="1"/>
          <p:nvPr/>
        </p:nvSpPr>
        <p:spPr>
          <a:xfrm rot="5400000">
            <a:off x="4667172" y="2956708"/>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图提示层</a:t>
            </a:r>
            <a:endParaRPr lang="en-US" altLang="zh-CN" sz="1600" dirty="0">
              <a:solidFill>
                <a:srgbClr val="FF0000"/>
              </a:solidFill>
              <a:latin typeface="宋体" panose="02010600030101010101" pitchFamily="2" charset="-122"/>
              <a:ea typeface="宋体" panose="02010600030101010101" pitchFamily="2" charset="-122"/>
            </a:endParaRPr>
          </a:p>
        </p:txBody>
      </p:sp>
      <p:cxnSp>
        <p:nvCxnSpPr>
          <p:cNvPr id="41" name="直接箭头连接符 40">
            <a:extLst>
              <a:ext uri="{FF2B5EF4-FFF2-40B4-BE49-F238E27FC236}">
                <a16:creationId xmlns:a16="http://schemas.microsoft.com/office/drawing/2014/main" id="{873F7DCC-7D8B-D6A9-D388-89A5BF8F265D}"/>
              </a:ext>
            </a:extLst>
          </p:cNvPr>
          <p:cNvCxnSpPr>
            <a:cxnSpLocks/>
            <a:stCxn id="30" idx="3"/>
          </p:cNvCxnSpPr>
          <p:nvPr/>
        </p:nvCxnSpPr>
        <p:spPr>
          <a:xfrm>
            <a:off x="5456664" y="3093239"/>
            <a:ext cx="543819" cy="5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1331530D-C1C9-C038-5647-BDA0194C07C5}"/>
              </a:ext>
            </a:extLst>
          </p:cNvPr>
          <p:cNvSpPr txBox="1"/>
          <p:nvPr/>
        </p:nvSpPr>
        <p:spPr>
          <a:xfrm>
            <a:off x="5464204" y="2541210"/>
            <a:ext cx="595035"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缩小</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GAP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连接符: 肘形 44">
            <a:extLst>
              <a:ext uri="{FF2B5EF4-FFF2-40B4-BE49-F238E27FC236}">
                <a16:creationId xmlns:a16="http://schemas.microsoft.com/office/drawing/2014/main" id="{994CA646-5EAA-E2C3-2B39-B634F18CCAC1}"/>
              </a:ext>
            </a:extLst>
          </p:cNvPr>
          <p:cNvCxnSpPr>
            <a:stCxn id="4" idx="3"/>
            <a:endCxn id="30" idx="0"/>
          </p:cNvCxnSpPr>
          <p:nvPr/>
        </p:nvCxnSpPr>
        <p:spPr>
          <a:xfrm>
            <a:off x="4143091" y="1541283"/>
            <a:ext cx="1026784" cy="7930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文本框 45">
            <a:extLst>
              <a:ext uri="{FF2B5EF4-FFF2-40B4-BE49-F238E27FC236}">
                <a16:creationId xmlns:a16="http://schemas.microsoft.com/office/drawing/2014/main" id="{DCBB94E6-E48C-05C6-220D-4C5971C9188C}"/>
              </a:ext>
            </a:extLst>
          </p:cNvPr>
          <p:cNvSpPr txBox="1"/>
          <p:nvPr/>
        </p:nvSpPr>
        <p:spPr>
          <a:xfrm>
            <a:off x="5146168" y="1682099"/>
            <a:ext cx="1826141"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获取可疑模型输出</a:t>
            </a:r>
          </a:p>
        </p:txBody>
      </p:sp>
      <p:sp>
        <p:nvSpPr>
          <p:cNvPr id="47" name="左大括号 46">
            <a:extLst>
              <a:ext uri="{FF2B5EF4-FFF2-40B4-BE49-F238E27FC236}">
                <a16:creationId xmlns:a16="http://schemas.microsoft.com/office/drawing/2014/main" id="{7E5B759E-8516-01F0-AA18-47D79A5412C7}"/>
              </a:ext>
            </a:extLst>
          </p:cNvPr>
          <p:cNvSpPr/>
          <p:nvPr/>
        </p:nvSpPr>
        <p:spPr>
          <a:xfrm>
            <a:off x="7250474" y="2498484"/>
            <a:ext cx="404092" cy="12251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83B0042-958A-E609-4D21-621A7960268C}"/>
              </a:ext>
            </a:extLst>
          </p:cNvPr>
          <p:cNvSpPr txBox="1"/>
          <p:nvPr/>
        </p:nvSpPr>
        <p:spPr>
          <a:xfrm>
            <a:off x="7737805" y="2473664"/>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分类器结果</a:t>
            </a:r>
          </a:p>
        </p:txBody>
      </p:sp>
      <p:sp>
        <p:nvSpPr>
          <p:cNvPr id="49" name="文本框 48">
            <a:extLst>
              <a:ext uri="{FF2B5EF4-FFF2-40B4-BE49-F238E27FC236}">
                <a16:creationId xmlns:a16="http://schemas.microsoft.com/office/drawing/2014/main" id="{372030A3-6F08-7B11-D583-4B906BDEA1CA}"/>
              </a:ext>
            </a:extLst>
          </p:cNvPr>
          <p:cNvSpPr txBox="1"/>
          <p:nvPr/>
        </p:nvSpPr>
        <p:spPr>
          <a:xfrm>
            <a:off x="7654566" y="2929876"/>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分布相似性</a:t>
            </a:r>
          </a:p>
        </p:txBody>
      </p:sp>
      <p:sp>
        <p:nvSpPr>
          <p:cNvPr id="50" name="文本框 49">
            <a:extLst>
              <a:ext uri="{FF2B5EF4-FFF2-40B4-BE49-F238E27FC236}">
                <a16:creationId xmlns:a16="http://schemas.microsoft.com/office/drawing/2014/main" id="{ECCE947F-E5E0-2680-6DF8-129AC6410887}"/>
              </a:ext>
            </a:extLst>
          </p:cNvPr>
          <p:cNvSpPr txBox="1"/>
          <p:nvPr/>
        </p:nvSpPr>
        <p:spPr>
          <a:xfrm>
            <a:off x="7737805" y="3444021"/>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阈值判断</a:t>
            </a:r>
          </a:p>
        </p:txBody>
      </p:sp>
      <p:sp>
        <p:nvSpPr>
          <p:cNvPr id="56" name="右大括号 55">
            <a:extLst>
              <a:ext uri="{FF2B5EF4-FFF2-40B4-BE49-F238E27FC236}">
                <a16:creationId xmlns:a16="http://schemas.microsoft.com/office/drawing/2014/main" id="{D74E3CFF-CAFA-B2B5-2793-05C79A10B2EC}"/>
              </a:ext>
            </a:extLst>
          </p:cNvPr>
          <p:cNvSpPr/>
          <p:nvPr/>
        </p:nvSpPr>
        <p:spPr>
          <a:xfrm>
            <a:off x="8948393" y="2481170"/>
            <a:ext cx="573579" cy="123443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A5739754-3D37-5F8F-1EEF-10E9E5DF69A7}"/>
              </a:ext>
            </a:extLst>
          </p:cNvPr>
          <p:cNvSpPr txBox="1"/>
          <p:nvPr/>
        </p:nvSpPr>
        <p:spPr>
          <a:xfrm>
            <a:off x="9605914" y="2929876"/>
            <a:ext cx="1415772"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投票确定结果</a:t>
            </a:r>
          </a:p>
        </p:txBody>
      </p:sp>
      <p:sp>
        <p:nvSpPr>
          <p:cNvPr id="12" name="文本框 11">
            <a:extLst>
              <a:ext uri="{FF2B5EF4-FFF2-40B4-BE49-F238E27FC236}">
                <a16:creationId xmlns:a16="http://schemas.microsoft.com/office/drawing/2014/main" id="{2DEBEE77-7C8C-73E4-9ECF-A59D281B0E9C}"/>
              </a:ext>
            </a:extLst>
          </p:cNvPr>
          <p:cNvSpPr txBox="1"/>
          <p:nvPr/>
        </p:nvSpPr>
        <p:spPr>
          <a:xfrm>
            <a:off x="9439628" y="5848390"/>
            <a:ext cx="2271776" cy="369332"/>
          </a:xfrm>
          <a:prstGeom prst="rect">
            <a:avLst/>
          </a:prstGeom>
          <a:noFill/>
        </p:spPr>
        <p:txBody>
          <a:bodyPr wrap="none" rtlCol="0">
            <a:spAutoFit/>
          </a:bodyPr>
          <a:lstStyle/>
          <a:p>
            <a:r>
              <a:rPr lang="en-US" altLang="zh-CN" dirty="0"/>
              <a:t>Cora+ </a:t>
            </a:r>
            <a:r>
              <a:rPr lang="zh-CN" altLang="en-US" dirty="0"/>
              <a:t>可疑模型 </a:t>
            </a:r>
            <a:r>
              <a:rPr lang="en-US" altLang="zh-CN" dirty="0"/>
              <a:t>5 </a:t>
            </a:r>
            <a:r>
              <a:rPr lang="zh-CN" altLang="en-US" dirty="0"/>
              <a:t>种</a:t>
            </a:r>
            <a:endParaRPr lang="en-US" altLang="zh-CN" dirty="0"/>
          </a:p>
        </p:txBody>
      </p:sp>
      <p:sp>
        <p:nvSpPr>
          <p:cNvPr id="14" name="文本框 13">
            <a:extLst>
              <a:ext uri="{FF2B5EF4-FFF2-40B4-BE49-F238E27FC236}">
                <a16:creationId xmlns:a16="http://schemas.microsoft.com/office/drawing/2014/main" id="{7A21DBE8-FF0F-FF03-6565-01A02A8193C7}"/>
              </a:ext>
            </a:extLst>
          </p:cNvPr>
          <p:cNvSpPr txBox="1"/>
          <p:nvPr/>
        </p:nvSpPr>
        <p:spPr>
          <a:xfrm>
            <a:off x="7890235" y="1140643"/>
            <a:ext cx="1553630" cy="369332"/>
          </a:xfrm>
          <a:prstGeom prst="rect">
            <a:avLst/>
          </a:prstGeom>
          <a:noFill/>
        </p:spPr>
        <p:txBody>
          <a:bodyPr wrap="none" rtlCol="0">
            <a:spAutoFit/>
          </a:bodyPr>
          <a:lstStyle/>
          <a:p>
            <a:r>
              <a:rPr lang="en-US" altLang="zh-CN" dirty="0"/>
              <a:t>Prompt token</a:t>
            </a:r>
            <a:endParaRPr lang="zh-CN" altLang="en-US" dirty="0"/>
          </a:p>
        </p:txBody>
      </p:sp>
    </p:spTree>
    <p:extLst>
      <p:ext uri="{BB962C8B-B14F-4D97-AF65-F5344CB8AC3E}">
        <p14:creationId xmlns:p14="http://schemas.microsoft.com/office/powerpoint/2010/main" val="3514075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1A35AB-87B5-EC26-A712-3203E5C18D2F}"/>
              </a:ext>
            </a:extLst>
          </p:cNvPr>
          <p:cNvSpPr txBox="1"/>
          <p:nvPr/>
        </p:nvSpPr>
        <p:spPr>
          <a:xfrm>
            <a:off x="0" y="388958"/>
            <a:ext cx="4196983" cy="923330"/>
          </a:xfrm>
          <a:prstGeom prst="rect">
            <a:avLst/>
          </a:prstGeom>
          <a:noFill/>
        </p:spPr>
        <p:txBody>
          <a:bodyPr wrap="none" rtlCol="0">
            <a:spAutoFit/>
          </a:bodyPr>
          <a:lstStyle/>
          <a:p>
            <a:r>
              <a:rPr lang="zh-CN" altLang="en-US" dirty="0">
                <a:solidFill>
                  <a:srgbClr val="FF0000"/>
                </a:solidFill>
              </a:rPr>
              <a:t>优化过程和时间复杂分析正文中的位置</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公式 图 表 编号 要连续 在附录里面写死</a:t>
            </a:r>
          </a:p>
        </p:txBody>
      </p:sp>
      <p:sp>
        <p:nvSpPr>
          <p:cNvPr id="13" name="文本框 12">
            <a:extLst>
              <a:ext uri="{FF2B5EF4-FFF2-40B4-BE49-F238E27FC236}">
                <a16:creationId xmlns:a16="http://schemas.microsoft.com/office/drawing/2014/main" id="{0EAC05D8-970E-93ED-6E9A-43E92FC7F6DE}"/>
              </a:ext>
            </a:extLst>
          </p:cNvPr>
          <p:cNvSpPr txBox="1"/>
          <p:nvPr/>
        </p:nvSpPr>
        <p:spPr>
          <a:xfrm>
            <a:off x="162602" y="2400489"/>
            <a:ext cx="3877985" cy="369332"/>
          </a:xfrm>
          <a:prstGeom prst="rect">
            <a:avLst/>
          </a:prstGeom>
          <a:noFill/>
        </p:spPr>
        <p:txBody>
          <a:bodyPr wrap="none" rtlCol="0">
            <a:spAutoFit/>
          </a:bodyPr>
          <a:lstStyle/>
          <a:p>
            <a:r>
              <a:rPr lang="zh-CN" altLang="en-US" dirty="0">
                <a:solidFill>
                  <a:srgbClr val="FF0000"/>
                </a:solidFill>
              </a:rPr>
              <a:t>对影子模型的知识，考虑现有的研究</a:t>
            </a:r>
          </a:p>
        </p:txBody>
      </p:sp>
      <p:sp>
        <p:nvSpPr>
          <p:cNvPr id="5" name="文本框 4">
            <a:extLst>
              <a:ext uri="{FF2B5EF4-FFF2-40B4-BE49-F238E27FC236}">
                <a16:creationId xmlns:a16="http://schemas.microsoft.com/office/drawing/2014/main" id="{C84B44FE-8BC7-1A81-340A-54D20F0B1FFC}"/>
              </a:ext>
            </a:extLst>
          </p:cNvPr>
          <p:cNvSpPr txBox="1"/>
          <p:nvPr/>
        </p:nvSpPr>
        <p:spPr>
          <a:xfrm>
            <a:off x="162602" y="2862800"/>
            <a:ext cx="5250155" cy="369332"/>
          </a:xfrm>
          <a:prstGeom prst="rect">
            <a:avLst/>
          </a:prstGeom>
          <a:noFill/>
        </p:spPr>
        <p:txBody>
          <a:bodyPr wrap="none" rtlCol="0">
            <a:spAutoFit/>
          </a:bodyPr>
          <a:lstStyle/>
          <a:p>
            <a:r>
              <a:rPr lang="zh-CN" altLang="en-US" dirty="0">
                <a:solidFill>
                  <a:srgbClr val="FF0000"/>
                </a:solidFill>
              </a:rPr>
              <a:t>关于图提示的作用，以及模块中为什么引入图提示</a:t>
            </a:r>
          </a:p>
        </p:txBody>
      </p:sp>
      <p:sp>
        <p:nvSpPr>
          <p:cNvPr id="6" name="文本框 5">
            <a:extLst>
              <a:ext uri="{FF2B5EF4-FFF2-40B4-BE49-F238E27FC236}">
                <a16:creationId xmlns:a16="http://schemas.microsoft.com/office/drawing/2014/main" id="{E6DDA533-AD53-1630-10FD-8B6D120D3AC3}"/>
              </a:ext>
            </a:extLst>
          </p:cNvPr>
          <p:cNvSpPr txBox="1"/>
          <p:nvPr/>
        </p:nvSpPr>
        <p:spPr>
          <a:xfrm>
            <a:off x="162602" y="3325111"/>
            <a:ext cx="4801314" cy="369332"/>
          </a:xfrm>
          <a:prstGeom prst="rect">
            <a:avLst/>
          </a:prstGeom>
          <a:noFill/>
        </p:spPr>
        <p:txBody>
          <a:bodyPr wrap="none" rtlCol="0">
            <a:spAutoFit/>
          </a:bodyPr>
          <a:lstStyle/>
          <a:p>
            <a:r>
              <a:rPr lang="zh-CN" altLang="en-US" dirty="0">
                <a:solidFill>
                  <a:srgbClr val="FF0000"/>
                </a:solidFill>
              </a:rPr>
              <a:t>关于统一任务的作用，实验假设也能确定任务</a:t>
            </a:r>
          </a:p>
        </p:txBody>
      </p:sp>
      <p:sp>
        <p:nvSpPr>
          <p:cNvPr id="7" name="文本框 6">
            <a:extLst>
              <a:ext uri="{FF2B5EF4-FFF2-40B4-BE49-F238E27FC236}">
                <a16:creationId xmlns:a16="http://schemas.microsoft.com/office/drawing/2014/main" id="{0355487B-8CDD-EC06-1ADC-67C6917DE7E0}"/>
              </a:ext>
            </a:extLst>
          </p:cNvPr>
          <p:cNvSpPr txBox="1"/>
          <p:nvPr/>
        </p:nvSpPr>
        <p:spPr>
          <a:xfrm>
            <a:off x="162602" y="3858022"/>
            <a:ext cx="1832553" cy="369332"/>
          </a:xfrm>
          <a:prstGeom prst="rect">
            <a:avLst/>
          </a:prstGeom>
          <a:noFill/>
        </p:spPr>
        <p:txBody>
          <a:bodyPr wrap="none" rtlCol="0">
            <a:spAutoFit/>
          </a:bodyPr>
          <a:lstStyle/>
          <a:p>
            <a:r>
              <a:rPr lang="zh-CN" altLang="en-US" dirty="0">
                <a:solidFill>
                  <a:srgbClr val="FF0000"/>
                </a:solidFill>
              </a:rPr>
              <a:t>影子模型的设计</a:t>
            </a:r>
          </a:p>
        </p:txBody>
      </p:sp>
    </p:spTree>
    <p:extLst>
      <p:ext uri="{BB962C8B-B14F-4D97-AF65-F5344CB8AC3E}">
        <p14:creationId xmlns:p14="http://schemas.microsoft.com/office/powerpoint/2010/main" val="3960999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46B6033-E594-77FC-C3ED-D507B5203895}"/>
              </a:ext>
            </a:extLst>
          </p:cNvPr>
          <p:cNvSpPr/>
          <p:nvPr/>
        </p:nvSpPr>
        <p:spPr>
          <a:xfrm>
            <a:off x="3031189" y="18192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B840391-BD9B-8190-6FFB-23A11E3B95FC}"/>
              </a:ext>
            </a:extLst>
          </p:cNvPr>
          <p:cNvSpPr txBox="1"/>
          <p:nvPr/>
        </p:nvSpPr>
        <p:spPr>
          <a:xfrm>
            <a:off x="3055722" y="23953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69BACAEC-D63C-3FC0-73D4-83393173F9CD}"/>
              </a:ext>
            </a:extLst>
          </p:cNvPr>
          <p:cNvSpPr txBox="1"/>
          <p:nvPr/>
        </p:nvSpPr>
        <p:spPr>
          <a:xfrm>
            <a:off x="1302283" y="1915463"/>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4D4756B7-3751-5091-8940-27B4F0EE6B4C}"/>
              </a:ext>
            </a:extLst>
          </p:cNvPr>
          <p:cNvSpPr/>
          <p:nvPr/>
        </p:nvSpPr>
        <p:spPr>
          <a:xfrm>
            <a:off x="1175495" y="1802351"/>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C3ABF8D-D9EC-44AA-61D9-7F9E457F9B07}"/>
              </a:ext>
            </a:extLst>
          </p:cNvPr>
          <p:cNvSpPr txBox="1"/>
          <p:nvPr/>
        </p:nvSpPr>
        <p:spPr>
          <a:xfrm>
            <a:off x="2303866" y="1729446"/>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cxnSp>
        <p:nvCxnSpPr>
          <p:cNvPr id="15" name="直接箭头连接符 14">
            <a:extLst>
              <a:ext uri="{FF2B5EF4-FFF2-40B4-BE49-F238E27FC236}">
                <a16:creationId xmlns:a16="http://schemas.microsoft.com/office/drawing/2014/main" id="{158F048F-6620-E8DE-A6EA-870BD6CA4441}"/>
              </a:ext>
            </a:extLst>
          </p:cNvPr>
          <p:cNvCxnSpPr>
            <a:cxnSpLocks/>
            <a:stCxn id="7" idx="6"/>
          </p:cNvCxnSpPr>
          <p:nvPr/>
        </p:nvCxnSpPr>
        <p:spPr>
          <a:xfrm>
            <a:off x="2376765" y="2084740"/>
            <a:ext cx="6544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9D6A6C79-2D47-13D8-AEA3-8615AEB07073}"/>
              </a:ext>
            </a:extLst>
          </p:cNvPr>
          <p:cNvSpPr/>
          <p:nvPr/>
        </p:nvSpPr>
        <p:spPr>
          <a:xfrm>
            <a:off x="5747496" y="125564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EFEE9D2-9639-8787-4781-E69335546814}"/>
              </a:ext>
            </a:extLst>
          </p:cNvPr>
          <p:cNvSpPr txBox="1"/>
          <p:nvPr/>
        </p:nvSpPr>
        <p:spPr>
          <a:xfrm>
            <a:off x="4270162" y="1218476"/>
            <a:ext cx="1210588"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非授权使用</a:t>
            </a:r>
          </a:p>
        </p:txBody>
      </p:sp>
      <p:cxnSp>
        <p:nvCxnSpPr>
          <p:cNvPr id="33" name="连接符: 肘形 32">
            <a:extLst>
              <a:ext uri="{FF2B5EF4-FFF2-40B4-BE49-F238E27FC236}">
                <a16:creationId xmlns:a16="http://schemas.microsoft.com/office/drawing/2014/main" id="{003DA53D-09AD-2E5E-BEDD-5C23766D5831}"/>
              </a:ext>
            </a:extLst>
          </p:cNvPr>
          <p:cNvCxnSpPr>
            <a:cxnSpLocks/>
            <a:stCxn id="4" idx="3"/>
            <a:endCxn id="20" idx="1"/>
          </p:cNvCxnSpPr>
          <p:nvPr/>
        </p:nvCxnSpPr>
        <p:spPr>
          <a:xfrm flipV="1">
            <a:off x="3909730" y="1515618"/>
            <a:ext cx="1837766" cy="563588"/>
          </a:xfrm>
          <a:prstGeom prst="bentConnector3">
            <a:avLst>
              <a:gd name="adj1" fmla="val 9024"/>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C3C39A8B-126F-DD08-A24D-FCC0BA928E3D}"/>
              </a:ext>
            </a:extLst>
          </p:cNvPr>
          <p:cNvSpPr txBox="1"/>
          <p:nvPr/>
        </p:nvSpPr>
        <p:spPr>
          <a:xfrm>
            <a:off x="5117823" y="1856295"/>
            <a:ext cx="1758815"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待验证</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8" name="连接符: 肘形 37">
            <a:extLst>
              <a:ext uri="{FF2B5EF4-FFF2-40B4-BE49-F238E27FC236}">
                <a16:creationId xmlns:a16="http://schemas.microsoft.com/office/drawing/2014/main" id="{03487CE8-C3D6-147D-43FF-90FDBA7FF733}"/>
              </a:ext>
            </a:extLst>
          </p:cNvPr>
          <p:cNvCxnSpPr>
            <a:cxnSpLocks/>
          </p:cNvCxnSpPr>
          <p:nvPr/>
        </p:nvCxnSpPr>
        <p:spPr>
          <a:xfrm>
            <a:off x="4003417" y="2079205"/>
            <a:ext cx="1744080" cy="1253305"/>
          </a:xfrm>
          <a:prstGeom prst="bentConnector3">
            <a:avLst>
              <a:gd name="adj1" fmla="val 4767"/>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631587DE-38E3-2A3B-1D55-4985F8BF4C12}"/>
              </a:ext>
            </a:extLst>
          </p:cNvPr>
          <p:cNvSpPr txBox="1"/>
          <p:nvPr/>
        </p:nvSpPr>
        <p:spPr>
          <a:xfrm>
            <a:off x="3724186" y="3388676"/>
            <a:ext cx="1973617" cy="830997"/>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假设可疑模型针对</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特定任务在数据集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上训练得到</a:t>
            </a:r>
          </a:p>
        </p:txBody>
      </p:sp>
      <p:sp>
        <p:nvSpPr>
          <p:cNvPr id="48" name="矩形 47">
            <a:extLst>
              <a:ext uri="{FF2B5EF4-FFF2-40B4-BE49-F238E27FC236}">
                <a16:creationId xmlns:a16="http://schemas.microsoft.com/office/drawing/2014/main" id="{D4A53310-90AA-AA5E-889B-87541936CF2C}"/>
              </a:ext>
            </a:extLst>
          </p:cNvPr>
          <p:cNvSpPr/>
          <p:nvPr/>
        </p:nvSpPr>
        <p:spPr>
          <a:xfrm>
            <a:off x="5747496" y="3027693"/>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42D7CBE0-76E0-BC4A-8C25-25B3A16F025A}"/>
              </a:ext>
            </a:extLst>
          </p:cNvPr>
          <p:cNvSpPr txBox="1"/>
          <p:nvPr/>
        </p:nvSpPr>
        <p:spPr>
          <a:xfrm>
            <a:off x="5697803" y="3547646"/>
            <a:ext cx="997389"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代理模型</a:t>
            </a:r>
          </a:p>
        </p:txBody>
      </p:sp>
      <p:cxnSp>
        <p:nvCxnSpPr>
          <p:cNvPr id="57" name="直接箭头连接符 56">
            <a:extLst>
              <a:ext uri="{FF2B5EF4-FFF2-40B4-BE49-F238E27FC236}">
                <a16:creationId xmlns:a16="http://schemas.microsoft.com/office/drawing/2014/main" id="{BB062AFC-EE0E-78E5-3D78-0EB8AB5732DA}"/>
              </a:ext>
            </a:extLst>
          </p:cNvPr>
          <p:cNvCxnSpPr>
            <a:stCxn id="48" idx="0"/>
          </p:cNvCxnSpPr>
          <p:nvPr/>
        </p:nvCxnSpPr>
        <p:spPr>
          <a:xfrm flipV="1">
            <a:off x="6221344" y="2367128"/>
            <a:ext cx="0" cy="660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F530E138-453C-31F3-52A0-911F8E70A437}"/>
              </a:ext>
            </a:extLst>
          </p:cNvPr>
          <p:cNvSpPr txBox="1"/>
          <p:nvPr/>
        </p:nvSpPr>
        <p:spPr>
          <a:xfrm>
            <a:off x="6147544" y="2546251"/>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60" name="连接符: 肘形 59">
            <a:extLst>
              <a:ext uri="{FF2B5EF4-FFF2-40B4-BE49-F238E27FC236}">
                <a16:creationId xmlns:a16="http://schemas.microsoft.com/office/drawing/2014/main" id="{6B071B75-2F8A-D93E-64B5-033FCD035214}"/>
              </a:ext>
            </a:extLst>
          </p:cNvPr>
          <p:cNvCxnSpPr>
            <a:cxnSpLocks/>
            <a:stCxn id="48" idx="3"/>
          </p:cNvCxnSpPr>
          <p:nvPr/>
        </p:nvCxnSpPr>
        <p:spPr>
          <a:xfrm flipV="1">
            <a:off x="6695192" y="2689139"/>
            <a:ext cx="2145129" cy="598531"/>
          </a:xfrm>
          <a:prstGeom prst="bentConnector3">
            <a:avLst>
              <a:gd name="adj1" fmla="val 2534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连接符: 肘形 63">
            <a:extLst>
              <a:ext uri="{FF2B5EF4-FFF2-40B4-BE49-F238E27FC236}">
                <a16:creationId xmlns:a16="http://schemas.microsoft.com/office/drawing/2014/main" id="{A66C0B0B-FEEB-6F6F-F8B4-756FB3B69F13}"/>
              </a:ext>
            </a:extLst>
          </p:cNvPr>
          <p:cNvCxnSpPr>
            <a:cxnSpLocks/>
            <a:stCxn id="48" idx="3"/>
          </p:cNvCxnSpPr>
          <p:nvPr/>
        </p:nvCxnSpPr>
        <p:spPr>
          <a:xfrm>
            <a:off x="6695192" y="3287670"/>
            <a:ext cx="2145129" cy="494290"/>
          </a:xfrm>
          <a:prstGeom prst="bentConnector3">
            <a:avLst>
              <a:gd name="adj1" fmla="val 25134"/>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文本框 64">
            <a:extLst>
              <a:ext uri="{FF2B5EF4-FFF2-40B4-BE49-F238E27FC236}">
                <a16:creationId xmlns:a16="http://schemas.microsoft.com/office/drawing/2014/main" id="{5E2699D3-90D1-8F63-D37B-5E212BB92316}"/>
              </a:ext>
            </a:extLst>
          </p:cNvPr>
          <p:cNvSpPr txBox="1"/>
          <p:nvPr/>
        </p:nvSpPr>
        <p:spPr>
          <a:xfrm>
            <a:off x="7283158" y="2119446"/>
            <a:ext cx="1415772"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训练水印</a:t>
            </a:r>
            <a:endParaRPr lang="en-US" altLang="zh-CN" sz="1600" dirty="0">
              <a:latin typeface="宋体" panose="02010600030101010101" pitchFamily="2" charset="-122"/>
              <a:ea typeface="宋体" panose="02010600030101010101" pitchFamily="2" charset="-122"/>
            </a:endParaRPr>
          </a:p>
          <a:p>
            <a:pPr algn="ct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后门的方式</a:t>
            </a:r>
            <a:r>
              <a:rPr lang="en-US" altLang="zh-CN"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p:txBody>
      </p:sp>
      <p:sp>
        <p:nvSpPr>
          <p:cNvPr id="68" name="矩形: 圆角 67">
            <a:extLst>
              <a:ext uri="{FF2B5EF4-FFF2-40B4-BE49-F238E27FC236}">
                <a16:creationId xmlns:a16="http://schemas.microsoft.com/office/drawing/2014/main" id="{C299C893-1406-DCA0-9102-F286DA8CF561}"/>
              </a:ext>
            </a:extLst>
          </p:cNvPr>
          <p:cNvSpPr/>
          <p:nvPr/>
        </p:nvSpPr>
        <p:spPr>
          <a:xfrm>
            <a:off x="8878642" y="2451574"/>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9D1039B2-4FD8-0C89-150F-F830CFA6CAA9}"/>
                  </a:ext>
                </a:extLst>
              </p:cNvPr>
              <p:cNvSpPr txBox="1"/>
              <p:nvPr/>
            </p:nvSpPr>
            <p:spPr>
              <a:xfrm>
                <a:off x="8903175" y="3027693"/>
                <a:ext cx="18570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带水印的数据集</a:t>
                </a:r>
                <a14:m>
                  <m:oMath xmlns:m="http://schemas.openxmlformats.org/officeDocument/2006/math">
                    <m:sSup>
                      <m:sSupPr>
                        <m:ctrlPr>
                          <a:rPr lang="en-US" altLang="zh-CN" sz="1600" i="1" dirty="0"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𝑃</m:t>
                        </m:r>
                      </m:sup>
                    </m:sSup>
                  </m:oMath>
                </a14:m>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9D1039B2-4FD8-0C89-150F-F830CFA6CAA9}"/>
                  </a:ext>
                </a:extLst>
              </p:cNvPr>
              <p:cNvSpPr txBox="1">
                <a:spLocks noRot="1" noChangeAspect="1" noMove="1" noResize="1" noEditPoints="1" noAdjustHandles="1" noChangeArrowheads="1" noChangeShapeType="1" noTextEdit="1"/>
              </p:cNvSpPr>
              <p:nvPr/>
            </p:nvSpPr>
            <p:spPr>
              <a:xfrm>
                <a:off x="8903175" y="3027693"/>
                <a:ext cx="1857047" cy="338554"/>
              </a:xfrm>
              <a:prstGeom prst="rect">
                <a:avLst/>
              </a:prstGeom>
              <a:blipFill>
                <a:blip r:embed="rId2"/>
                <a:stretch>
                  <a:fillRect l="-1639" t="-7273" b="-21818"/>
                </a:stretch>
              </a:blipFill>
            </p:spPr>
            <p:txBody>
              <a:bodyPr/>
              <a:lstStyle/>
              <a:p>
                <a:r>
                  <a:rPr lang="zh-CN" altLang="en-US">
                    <a:noFill/>
                  </a:rPr>
                  <a:t> </a:t>
                </a:r>
              </a:p>
            </p:txBody>
          </p:sp>
        </mc:Fallback>
      </mc:AlternateContent>
      <p:sp>
        <p:nvSpPr>
          <p:cNvPr id="74" name="文本框 73">
            <a:extLst>
              <a:ext uri="{FF2B5EF4-FFF2-40B4-BE49-F238E27FC236}">
                <a16:creationId xmlns:a16="http://schemas.microsoft.com/office/drawing/2014/main" id="{8A2F4CB1-504F-DFEA-E43B-D66BDAEB3594}"/>
              </a:ext>
            </a:extLst>
          </p:cNvPr>
          <p:cNvSpPr txBox="1"/>
          <p:nvPr/>
        </p:nvSpPr>
        <p:spPr>
          <a:xfrm>
            <a:off x="7385750" y="3781960"/>
            <a:ext cx="1210588" cy="830997"/>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提取数据集</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固有特征</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（指纹）</a:t>
            </a:r>
          </a:p>
        </p:txBody>
      </p:sp>
      <p:sp>
        <p:nvSpPr>
          <p:cNvPr id="75" name="矩形: 圆角 74">
            <a:extLst>
              <a:ext uri="{FF2B5EF4-FFF2-40B4-BE49-F238E27FC236}">
                <a16:creationId xmlns:a16="http://schemas.microsoft.com/office/drawing/2014/main" id="{0603EE2A-E2E6-27F0-EC46-0A8BCA2E10FA}"/>
              </a:ext>
            </a:extLst>
          </p:cNvPr>
          <p:cNvSpPr/>
          <p:nvPr/>
        </p:nvSpPr>
        <p:spPr>
          <a:xfrm>
            <a:off x="8865482" y="3555901"/>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F29FD270-A5A6-8B74-44AE-DCBF81FDE053}"/>
              </a:ext>
            </a:extLst>
          </p:cNvPr>
          <p:cNvSpPr txBox="1"/>
          <p:nvPr/>
        </p:nvSpPr>
        <p:spPr>
          <a:xfrm>
            <a:off x="8890015" y="4132020"/>
            <a:ext cx="1210588"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保持不变的</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文本框 77">
            <a:extLst>
              <a:ext uri="{FF2B5EF4-FFF2-40B4-BE49-F238E27FC236}">
                <a16:creationId xmlns:a16="http://schemas.microsoft.com/office/drawing/2014/main" id="{02D93827-2BB4-AB96-DDBD-55AF0E83C378}"/>
              </a:ext>
            </a:extLst>
          </p:cNvPr>
          <p:cNvSpPr txBox="1"/>
          <p:nvPr/>
        </p:nvSpPr>
        <p:spPr>
          <a:xfrm>
            <a:off x="3266689" y="4197458"/>
            <a:ext cx="2954655" cy="584775"/>
          </a:xfrm>
          <a:prstGeom prst="rect">
            <a:avLst/>
          </a:prstGeom>
          <a:noFill/>
        </p:spPr>
        <p:txBody>
          <a:bodyPr wrap="none" rtlCol="0">
            <a:spAutoFit/>
          </a:bodyPr>
          <a:lstStyle/>
          <a:p>
            <a:pPr algn="ctr"/>
            <a:r>
              <a:rPr lang="zh-CN" altLang="en-US" sz="1600" dirty="0">
                <a:solidFill>
                  <a:srgbClr val="FF0000"/>
                </a:solidFill>
                <a:latin typeface="宋体" panose="02010600030101010101" pitchFamily="2" charset="-122"/>
                <a:ea typeface="宋体" panose="02010600030101010101" pitchFamily="2" charset="-122"/>
              </a:rPr>
              <a:t>比如假设可疑模型利用数据集</a:t>
            </a:r>
            <a:r>
              <a:rPr lang="en-US" altLang="zh-CN" sz="1600" dirty="0">
                <a:solidFill>
                  <a:srgbClr val="FF0000"/>
                </a:solidFill>
                <a:latin typeface="宋体" panose="02010600030101010101" pitchFamily="2" charset="-122"/>
                <a:ea typeface="宋体" panose="02010600030101010101" pitchFamily="2" charset="-122"/>
              </a:rPr>
              <a:t>A</a:t>
            </a:r>
          </a:p>
          <a:p>
            <a:pPr algn="ctr"/>
            <a:r>
              <a:rPr lang="zh-CN" altLang="en-US" sz="1600" dirty="0">
                <a:solidFill>
                  <a:srgbClr val="FF0000"/>
                </a:solidFill>
                <a:latin typeface="宋体" panose="02010600030101010101" pitchFamily="2" charset="-122"/>
                <a:ea typeface="宋体" panose="02010600030101010101" pitchFamily="2" charset="-122"/>
              </a:rPr>
              <a:t>完成节点分类任务</a:t>
            </a:r>
          </a:p>
        </p:txBody>
      </p:sp>
    </p:spTree>
    <p:extLst>
      <p:ext uri="{BB962C8B-B14F-4D97-AF65-F5344CB8AC3E}">
        <p14:creationId xmlns:p14="http://schemas.microsoft.com/office/powerpoint/2010/main" val="273614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50AAAC-9ECA-3507-3BE6-3130B42C8875}"/>
              </a:ext>
            </a:extLst>
          </p:cNvPr>
          <p:cNvPicPr>
            <a:picLocks noChangeAspect="1"/>
          </p:cNvPicPr>
          <p:nvPr/>
        </p:nvPicPr>
        <p:blipFill>
          <a:blip r:embed="rId2"/>
          <a:stretch>
            <a:fillRect/>
          </a:stretch>
        </p:blipFill>
        <p:spPr>
          <a:xfrm>
            <a:off x="383231" y="181155"/>
            <a:ext cx="6266392" cy="2827518"/>
          </a:xfrm>
          <a:prstGeom prst="rect">
            <a:avLst/>
          </a:prstGeom>
        </p:spPr>
      </p:pic>
      <p:pic>
        <p:nvPicPr>
          <p:cNvPr id="5" name="图片 4">
            <a:extLst>
              <a:ext uri="{FF2B5EF4-FFF2-40B4-BE49-F238E27FC236}">
                <a16:creationId xmlns:a16="http://schemas.microsoft.com/office/drawing/2014/main" id="{58E4B780-E4E3-940C-1EA9-922B0586E177}"/>
              </a:ext>
            </a:extLst>
          </p:cNvPr>
          <p:cNvPicPr>
            <a:picLocks noChangeAspect="1"/>
          </p:cNvPicPr>
          <p:nvPr/>
        </p:nvPicPr>
        <p:blipFill>
          <a:blip r:embed="rId3"/>
          <a:stretch>
            <a:fillRect/>
          </a:stretch>
        </p:blipFill>
        <p:spPr>
          <a:xfrm>
            <a:off x="286110" y="3148642"/>
            <a:ext cx="7772400" cy="3223779"/>
          </a:xfrm>
          <a:prstGeom prst="rect">
            <a:avLst/>
          </a:prstGeom>
        </p:spPr>
      </p:pic>
      <p:pic>
        <p:nvPicPr>
          <p:cNvPr id="7" name="图片 6">
            <a:extLst>
              <a:ext uri="{FF2B5EF4-FFF2-40B4-BE49-F238E27FC236}">
                <a16:creationId xmlns:a16="http://schemas.microsoft.com/office/drawing/2014/main" id="{6EFCA68D-862A-52D8-73F3-46995817DFC3}"/>
              </a:ext>
            </a:extLst>
          </p:cNvPr>
          <p:cNvPicPr>
            <a:picLocks noChangeAspect="1"/>
          </p:cNvPicPr>
          <p:nvPr/>
        </p:nvPicPr>
        <p:blipFill>
          <a:blip r:embed="rId4"/>
          <a:stretch>
            <a:fillRect/>
          </a:stretch>
        </p:blipFill>
        <p:spPr>
          <a:xfrm>
            <a:off x="6226301" y="1495469"/>
            <a:ext cx="5862182" cy="882931"/>
          </a:xfrm>
          <a:prstGeom prst="rect">
            <a:avLst/>
          </a:prstGeom>
        </p:spPr>
      </p:pic>
      <p:sp>
        <p:nvSpPr>
          <p:cNvPr id="2" name="文本框 1">
            <a:extLst>
              <a:ext uri="{FF2B5EF4-FFF2-40B4-BE49-F238E27FC236}">
                <a16:creationId xmlns:a16="http://schemas.microsoft.com/office/drawing/2014/main" id="{FC544109-46DB-2B8F-E838-FE31B67D6953}"/>
              </a:ext>
            </a:extLst>
          </p:cNvPr>
          <p:cNvSpPr txBox="1"/>
          <p:nvPr/>
        </p:nvSpPr>
        <p:spPr>
          <a:xfrm>
            <a:off x="8462682" y="3148642"/>
            <a:ext cx="394660" cy="1477328"/>
          </a:xfrm>
          <a:prstGeom prst="rect">
            <a:avLst/>
          </a:prstGeom>
          <a:noFill/>
        </p:spPr>
        <p:txBody>
          <a:bodyPr wrap="none" rtlCol="0">
            <a:spAutoFit/>
          </a:bodyPr>
          <a:lstStyle/>
          <a:p>
            <a:r>
              <a:rPr lang="en-US" altLang="zh-CN" dirty="0"/>
              <a:t>A </a:t>
            </a:r>
          </a:p>
          <a:p>
            <a:endParaRPr lang="en-US" altLang="zh-CN" dirty="0"/>
          </a:p>
          <a:p>
            <a:endParaRPr lang="en-US" altLang="zh-CN" dirty="0"/>
          </a:p>
          <a:p>
            <a:endParaRPr lang="en-US" altLang="zh-CN" dirty="0"/>
          </a:p>
          <a:p>
            <a:r>
              <a:rPr lang="en-US" altLang="zh-CN" dirty="0"/>
              <a:t>B</a:t>
            </a:r>
            <a:endParaRPr lang="zh-CN" altLang="en-US" dirty="0"/>
          </a:p>
        </p:txBody>
      </p:sp>
      <p:sp>
        <p:nvSpPr>
          <p:cNvPr id="3" name="文本框 2">
            <a:extLst>
              <a:ext uri="{FF2B5EF4-FFF2-40B4-BE49-F238E27FC236}">
                <a16:creationId xmlns:a16="http://schemas.microsoft.com/office/drawing/2014/main" id="{B7FF4F3E-5B22-C0DA-C665-F59BB3ED547F}"/>
              </a:ext>
            </a:extLst>
          </p:cNvPr>
          <p:cNvSpPr txBox="1"/>
          <p:nvPr/>
        </p:nvSpPr>
        <p:spPr>
          <a:xfrm>
            <a:off x="10336306" y="3148642"/>
            <a:ext cx="785793" cy="369332"/>
          </a:xfrm>
          <a:prstGeom prst="rect">
            <a:avLst/>
          </a:prstGeom>
          <a:noFill/>
        </p:spPr>
        <p:txBody>
          <a:bodyPr wrap="none" rtlCol="0">
            <a:spAutoFit/>
          </a:bodyPr>
          <a:lstStyle/>
          <a:p>
            <a:r>
              <a:rPr lang="en-US" altLang="zh-CN" dirty="0"/>
              <a:t>A1 A2</a:t>
            </a:r>
            <a:endParaRPr lang="zh-CN" altLang="en-US" dirty="0"/>
          </a:p>
        </p:txBody>
      </p:sp>
      <p:sp>
        <p:nvSpPr>
          <p:cNvPr id="6" name="文本框 5">
            <a:extLst>
              <a:ext uri="{FF2B5EF4-FFF2-40B4-BE49-F238E27FC236}">
                <a16:creationId xmlns:a16="http://schemas.microsoft.com/office/drawing/2014/main" id="{2ED94619-58FC-E709-1670-4F60D1F9178F}"/>
              </a:ext>
            </a:extLst>
          </p:cNvPr>
          <p:cNvSpPr txBox="1"/>
          <p:nvPr/>
        </p:nvSpPr>
        <p:spPr>
          <a:xfrm>
            <a:off x="10502217" y="4243574"/>
            <a:ext cx="453970" cy="369332"/>
          </a:xfrm>
          <a:prstGeom prst="rect">
            <a:avLst/>
          </a:prstGeom>
          <a:noFill/>
        </p:spPr>
        <p:txBody>
          <a:bodyPr wrap="none" rtlCol="0">
            <a:spAutoFit/>
          </a:bodyPr>
          <a:lstStyle/>
          <a:p>
            <a:r>
              <a:rPr lang="en-US" altLang="zh-CN" dirty="0"/>
              <a:t>A2</a:t>
            </a:r>
            <a:endParaRPr lang="zh-CN" altLang="en-US" dirty="0"/>
          </a:p>
        </p:txBody>
      </p:sp>
    </p:spTree>
    <p:extLst>
      <p:ext uri="{BB962C8B-B14F-4D97-AF65-F5344CB8AC3E}">
        <p14:creationId xmlns:p14="http://schemas.microsoft.com/office/powerpoint/2010/main" val="677471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C3619B2-C825-41C1-82B8-749601EC1FA3}"/>
              </a:ext>
            </a:extLst>
          </p:cNvPr>
          <p:cNvSpPr/>
          <p:nvPr/>
        </p:nvSpPr>
        <p:spPr>
          <a:xfrm>
            <a:off x="2421589" y="15906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DE3ED84-6FBA-B2DF-2692-1E793E431D3D}"/>
              </a:ext>
            </a:extLst>
          </p:cNvPr>
          <p:cNvSpPr txBox="1"/>
          <p:nvPr/>
        </p:nvSpPr>
        <p:spPr>
          <a:xfrm>
            <a:off x="2446122" y="21667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F8334DD-1AAB-9488-3158-B85E0F0E0F28}"/>
              </a:ext>
            </a:extLst>
          </p:cNvPr>
          <p:cNvSpPr txBox="1"/>
          <p:nvPr/>
        </p:nvSpPr>
        <p:spPr>
          <a:xfrm>
            <a:off x="620966" y="2367735"/>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AB31C358-0F83-3DF0-7606-C27F0E9169AF}"/>
              </a:ext>
            </a:extLst>
          </p:cNvPr>
          <p:cNvSpPr/>
          <p:nvPr/>
        </p:nvSpPr>
        <p:spPr>
          <a:xfrm>
            <a:off x="494178" y="2254623"/>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97876881-2B8F-AFF5-D6F5-C51BCB9131FC}"/>
              </a:ext>
            </a:extLst>
          </p:cNvPr>
          <p:cNvSpPr/>
          <p:nvPr/>
        </p:nvSpPr>
        <p:spPr>
          <a:xfrm>
            <a:off x="2421589" y="2819400"/>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33ECF0A-588D-E726-CFF8-A998E9D8F96D}"/>
              </a:ext>
            </a:extLst>
          </p:cNvPr>
          <p:cNvSpPr txBox="1"/>
          <p:nvPr/>
        </p:nvSpPr>
        <p:spPr>
          <a:xfrm>
            <a:off x="2387011" y="3429000"/>
            <a:ext cx="93647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2" name="连接符: 肘形 31">
            <a:extLst>
              <a:ext uri="{FF2B5EF4-FFF2-40B4-BE49-F238E27FC236}">
                <a16:creationId xmlns:a16="http://schemas.microsoft.com/office/drawing/2014/main" id="{78A6BD43-FA40-CDE2-63EB-264FF3997E42}"/>
              </a:ext>
            </a:extLst>
          </p:cNvPr>
          <p:cNvCxnSpPr>
            <a:stCxn id="7" idx="6"/>
            <a:endCxn id="4" idx="1"/>
          </p:cNvCxnSpPr>
          <p:nvPr/>
        </p:nvCxnSpPr>
        <p:spPr>
          <a:xfrm flipV="1">
            <a:off x="1695448" y="1850606"/>
            <a:ext cx="726141" cy="686406"/>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连接符: 肘形 34">
            <a:extLst>
              <a:ext uri="{FF2B5EF4-FFF2-40B4-BE49-F238E27FC236}">
                <a16:creationId xmlns:a16="http://schemas.microsoft.com/office/drawing/2014/main" id="{2D2E7070-C794-DC6C-261E-F4609C161CB6}"/>
              </a:ext>
            </a:extLst>
          </p:cNvPr>
          <p:cNvCxnSpPr>
            <a:stCxn id="7" idx="6"/>
            <a:endCxn id="29" idx="1"/>
          </p:cNvCxnSpPr>
          <p:nvPr/>
        </p:nvCxnSpPr>
        <p:spPr>
          <a:xfrm>
            <a:off x="1695448" y="2537012"/>
            <a:ext cx="726141" cy="542365"/>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37">
            <a:extLst>
              <a:ext uri="{FF2B5EF4-FFF2-40B4-BE49-F238E27FC236}">
                <a16:creationId xmlns:a16="http://schemas.microsoft.com/office/drawing/2014/main" id="{423944D9-EEE5-306B-B3FA-CBAF9E7E6FD1}"/>
              </a:ext>
            </a:extLst>
          </p:cNvPr>
          <p:cNvSpPr txBox="1"/>
          <p:nvPr/>
        </p:nvSpPr>
        <p:spPr>
          <a:xfrm>
            <a:off x="52521" y="106234"/>
            <a:ext cx="4840515" cy="1323439"/>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混合训练得到</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数据集类型、混合比例和训练任务未知</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可以是同一领域</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占比可能是</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 50% 80% </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训练任务可以是节点级、边级、图级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0" name="连接符: 肘形 39">
            <a:extLst>
              <a:ext uri="{FF2B5EF4-FFF2-40B4-BE49-F238E27FC236}">
                <a16:creationId xmlns:a16="http://schemas.microsoft.com/office/drawing/2014/main" id="{BF257953-7290-F53B-9064-02969DB10B1B}"/>
              </a:ext>
            </a:extLst>
          </p:cNvPr>
          <p:cNvCxnSpPr>
            <a:cxnSpLocks/>
            <a:stCxn id="4" idx="3"/>
          </p:cNvCxnSpPr>
          <p:nvPr/>
        </p:nvCxnSpPr>
        <p:spPr>
          <a:xfrm>
            <a:off x="3300130" y="1850606"/>
            <a:ext cx="800219" cy="57407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连接符: 肘形 41">
            <a:extLst>
              <a:ext uri="{FF2B5EF4-FFF2-40B4-BE49-F238E27FC236}">
                <a16:creationId xmlns:a16="http://schemas.microsoft.com/office/drawing/2014/main" id="{F2A79227-89C6-AA7F-59BE-D1070C25B4EF}"/>
              </a:ext>
            </a:extLst>
          </p:cNvPr>
          <p:cNvCxnSpPr>
            <a:cxnSpLocks/>
          </p:cNvCxnSpPr>
          <p:nvPr/>
        </p:nvCxnSpPr>
        <p:spPr>
          <a:xfrm flipV="1">
            <a:off x="3300130" y="2424680"/>
            <a:ext cx="800219" cy="65469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矩形 45">
            <a:extLst>
              <a:ext uri="{FF2B5EF4-FFF2-40B4-BE49-F238E27FC236}">
                <a16:creationId xmlns:a16="http://schemas.microsoft.com/office/drawing/2014/main" id="{B688D656-21D0-3CA0-7DC5-2AF14C3D4089}"/>
              </a:ext>
            </a:extLst>
          </p:cNvPr>
          <p:cNvSpPr/>
          <p:nvPr/>
        </p:nvSpPr>
        <p:spPr>
          <a:xfrm>
            <a:off x="4100349" y="2143623"/>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ED1B0576-70F6-24B4-64A1-6E1BA89D1ED6}"/>
              </a:ext>
            </a:extLst>
          </p:cNvPr>
          <p:cNvSpPr txBox="1"/>
          <p:nvPr/>
        </p:nvSpPr>
        <p:spPr>
          <a:xfrm>
            <a:off x="4071496" y="2640450"/>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49" name="文本框 48">
            <a:extLst>
              <a:ext uri="{FF2B5EF4-FFF2-40B4-BE49-F238E27FC236}">
                <a16:creationId xmlns:a16="http://schemas.microsoft.com/office/drawing/2014/main" id="{27212B27-E22C-E52A-2945-AA3693F3CCB3}"/>
              </a:ext>
            </a:extLst>
          </p:cNvPr>
          <p:cNvSpPr txBox="1"/>
          <p:nvPr/>
        </p:nvSpPr>
        <p:spPr>
          <a:xfrm>
            <a:off x="347545" y="4094766"/>
            <a:ext cx="8453304" cy="1815882"/>
          </a:xfrm>
          <a:prstGeom prst="rect">
            <a:avLst/>
          </a:prstGeom>
          <a:noFill/>
        </p:spPr>
        <p:txBody>
          <a:bodyPr wrap="square">
            <a:spAutoFit/>
          </a:bodyPr>
          <a:lstStyle/>
          <a:p>
            <a:pPr>
              <a:buNone/>
            </a:pPr>
            <a:r>
              <a:rPr lang="zh-CN" altLang="en-US" sz="1600" b="1" dirty="0">
                <a:latin typeface="宋体" panose="02010600030101010101" pitchFamily="2" charset="-122"/>
                <a:ea typeface="宋体" panose="02010600030101010101" pitchFamily="2" charset="-122"/>
              </a:rPr>
              <a:t>为什么传统方法失效</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传统水印或指纹依赖于明显的触发器或者同分布下的数据特征。</a:t>
            </a:r>
            <a:endParaRPr lang="en-US" altLang="zh-CN" sz="1600" dirty="0">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假设我们训练代理模型和水印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提取固有指纹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的时候也是在数据集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和数据集</a:t>
            </a:r>
            <a:r>
              <a:rPr lang="en-US" altLang="zh-CN" sz="1600" dirty="0">
                <a:latin typeface="宋体" panose="02010600030101010101" pitchFamily="2" charset="-122"/>
                <a:ea typeface="宋体" panose="02010600030101010101" pitchFamily="2" charset="-122"/>
              </a:rPr>
              <a:t>B</a:t>
            </a:r>
            <a:r>
              <a:rPr lang="zh-CN" altLang="en-US" sz="1600" dirty="0">
                <a:latin typeface="宋体" panose="02010600030101010101" pitchFamily="2" charset="-122"/>
                <a:ea typeface="宋体" panose="02010600030101010101" pitchFamily="2" charset="-122"/>
              </a:rPr>
              <a:t>上训练得到的，但是由于控制权我们仅能在所有的数据集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上注入水印，当混合比例、混合数据集分布、训练任务任何一个发生变化，水印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效果就会变差 </a:t>
            </a:r>
            <a:r>
              <a:rPr lang="zh-CN" altLang="en-US" sz="1600" dirty="0">
                <a:solidFill>
                  <a:srgbClr val="FF0000"/>
                </a:solidFill>
                <a:latin typeface="宋体" panose="02010600030101010101" pitchFamily="2" charset="-122"/>
                <a:ea typeface="宋体" panose="02010600030101010101" pitchFamily="2" charset="-122"/>
              </a:rPr>
              <a:t>（迁移性差）</a:t>
            </a: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A8F4E5B2-6FE6-16EE-D926-088E3483F60E}"/>
              </a:ext>
            </a:extLst>
          </p:cNvPr>
          <p:cNvSpPr txBox="1"/>
          <p:nvPr/>
        </p:nvSpPr>
        <p:spPr>
          <a:xfrm>
            <a:off x="1676276" y="1523394"/>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sp>
        <p:nvSpPr>
          <p:cNvPr id="51" name="文本框 50">
            <a:extLst>
              <a:ext uri="{FF2B5EF4-FFF2-40B4-BE49-F238E27FC236}">
                <a16:creationId xmlns:a16="http://schemas.microsoft.com/office/drawing/2014/main" id="{531689C5-EF21-1688-6F56-D1B5EF75C085}"/>
              </a:ext>
            </a:extLst>
          </p:cNvPr>
          <p:cNvSpPr txBox="1"/>
          <p:nvPr/>
        </p:nvSpPr>
        <p:spPr>
          <a:xfrm>
            <a:off x="1467376" y="3101788"/>
            <a:ext cx="1005403"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无控制权</a:t>
            </a:r>
          </a:p>
        </p:txBody>
      </p:sp>
      <p:sp>
        <p:nvSpPr>
          <p:cNvPr id="2" name="文本框 1">
            <a:extLst>
              <a:ext uri="{FF2B5EF4-FFF2-40B4-BE49-F238E27FC236}">
                <a16:creationId xmlns:a16="http://schemas.microsoft.com/office/drawing/2014/main" id="{19642E3F-C566-3550-EBF1-1A2CEE83EE16}"/>
              </a:ext>
            </a:extLst>
          </p:cNvPr>
          <p:cNvSpPr txBox="1"/>
          <p:nvPr/>
        </p:nvSpPr>
        <p:spPr>
          <a:xfrm>
            <a:off x="6096000" y="2260667"/>
            <a:ext cx="1258678"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混合数据集</a:t>
            </a:r>
          </a:p>
        </p:txBody>
      </p:sp>
      <p:sp>
        <p:nvSpPr>
          <p:cNvPr id="8" name="左大括号 7">
            <a:extLst>
              <a:ext uri="{FF2B5EF4-FFF2-40B4-BE49-F238E27FC236}">
                <a16:creationId xmlns:a16="http://schemas.microsoft.com/office/drawing/2014/main" id="{299049CF-C56A-A3AD-AFD7-560E15A1E8EE}"/>
              </a:ext>
            </a:extLst>
          </p:cNvPr>
          <p:cNvSpPr/>
          <p:nvPr/>
        </p:nvSpPr>
        <p:spPr>
          <a:xfrm>
            <a:off x="7241436" y="1937838"/>
            <a:ext cx="447381" cy="104116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775E634-1A48-2E88-93A3-EA4940182ED8}"/>
              </a:ext>
            </a:extLst>
          </p:cNvPr>
          <p:cNvSpPr txBox="1"/>
          <p:nvPr/>
        </p:nvSpPr>
        <p:spPr>
          <a:xfrm>
            <a:off x="7656055" y="1729158"/>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同一领域</a:t>
            </a:r>
          </a:p>
        </p:txBody>
      </p:sp>
      <p:sp>
        <p:nvSpPr>
          <p:cNvPr id="10" name="文本框 9">
            <a:extLst>
              <a:ext uri="{FF2B5EF4-FFF2-40B4-BE49-F238E27FC236}">
                <a16:creationId xmlns:a16="http://schemas.microsoft.com/office/drawing/2014/main" id="{30A3CA9A-D099-CA97-8B71-DA21329DE339}"/>
              </a:ext>
            </a:extLst>
          </p:cNvPr>
          <p:cNvSpPr txBox="1"/>
          <p:nvPr/>
        </p:nvSpPr>
        <p:spPr>
          <a:xfrm>
            <a:off x="7656056" y="281940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p>
        </p:txBody>
      </p:sp>
      <p:cxnSp>
        <p:nvCxnSpPr>
          <p:cNvPr id="13" name="直线箭头连接符 12">
            <a:extLst>
              <a:ext uri="{FF2B5EF4-FFF2-40B4-BE49-F238E27FC236}">
                <a16:creationId xmlns:a16="http://schemas.microsoft.com/office/drawing/2014/main" id="{2E0D8FC1-CAC7-2D50-A5E4-A9C210B656D4}"/>
              </a:ext>
            </a:extLst>
          </p:cNvPr>
          <p:cNvCxnSpPr>
            <a:stCxn id="9" idx="3"/>
          </p:cNvCxnSpPr>
          <p:nvPr/>
        </p:nvCxnSpPr>
        <p:spPr>
          <a:xfrm>
            <a:off x="8661458" y="1898435"/>
            <a:ext cx="356836" cy="446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线箭头连接符 14">
            <a:extLst>
              <a:ext uri="{FF2B5EF4-FFF2-40B4-BE49-F238E27FC236}">
                <a16:creationId xmlns:a16="http://schemas.microsoft.com/office/drawing/2014/main" id="{89C1A000-EFF0-AB42-AFCF-0AC132318BEB}"/>
              </a:ext>
            </a:extLst>
          </p:cNvPr>
          <p:cNvCxnSpPr/>
          <p:nvPr/>
        </p:nvCxnSpPr>
        <p:spPr>
          <a:xfrm flipV="1">
            <a:off x="8724996" y="2498195"/>
            <a:ext cx="293298" cy="4264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F0A549A1-50DF-C961-D58C-4CA2F8853A47}"/>
              </a:ext>
            </a:extLst>
          </p:cNvPr>
          <p:cNvSpPr txBox="1"/>
          <p:nvPr/>
        </p:nvSpPr>
        <p:spPr>
          <a:xfrm>
            <a:off x="8989351" y="2260667"/>
            <a:ext cx="141577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不同混合比例</a:t>
            </a:r>
          </a:p>
        </p:txBody>
      </p:sp>
      <p:cxnSp>
        <p:nvCxnSpPr>
          <p:cNvPr id="17" name="直线箭头连接符 16">
            <a:extLst>
              <a:ext uri="{FF2B5EF4-FFF2-40B4-BE49-F238E27FC236}">
                <a16:creationId xmlns:a16="http://schemas.microsoft.com/office/drawing/2014/main" id="{72BF7D9F-84FE-A45A-D46D-474A3098264F}"/>
              </a:ext>
            </a:extLst>
          </p:cNvPr>
          <p:cNvCxnSpPr>
            <a:cxnSpLocks/>
            <a:stCxn id="16" idx="3"/>
          </p:cNvCxnSpPr>
          <p:nvPr/>
        </p:nvCxnSpPr>
        <p:spPr>
          <a:xfrm>
            <a:off x="10405123" y="2429944"/>
            <a:ext cx="4536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文本框 19">
            <a:extLst>
              <a:ext uri="{FF2B5EF4-FFF2-40B4-BE49-F238E27FC236}">
                <a16:creationId xmlns:a16="http://schemas.microsoft.com/office/drawing/2014/main" id="{4500B7C7-DEBB-6165-AD6A-484C0B85A363}"/>
              </a:ext>
            </a:extLst>
          </p:cNvPr>
          <p:cNvSpPr txBox="1"/>
          <p:nvPr/>
        </p:nvSpPr>
        <p:spPr>
          <a:xfrm>
            <a:off x="10784848" y="2260667"/>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不同结果</a:t>
            </a:r>
          </a:p>
        </p:txBody>
      </p:sp>
      <p:sp>
        <p:nvSpPr>
          <p:cNvPr id="3" name="文本框 2">
            <a:extLst>
              <a:ext uri="{FF2B5EF4-FFF2-40B4-BE49-F238E27FC236}">
                <a16:creationId xmlns:a16="http://schemas.microsoft.com/office/drawing/2014/main" id="{092C7764-59E2-BF17-B06E-64518468B3BF}"/>
              </a:ext>
            </a:extLst>
          </p:cNvPr>
          <p:cNvSpPr txBox="1"/>
          <p:nvPr/>
        </p:nvSpPr>
        <p:spPr>
          <a:xfrm>
            <a:off x="7132252" y="133298"/>
            <a:ext cx="3652596" cy="1754326"/>
          </a:xfrm>
          <a:prstGeom prst="rect">
            <a:avLst/>
          </a:prstGeom>
          <a:noFill/>
        </p:spPr>
        <p:txBody>
          <a:bodyPr wrap="square" rtlCol="0">
            <a:spAutoFit/>
          </a:bodyPr>
          <a:lstStyle/>
          <a:p>
            <a:r>
              <a:rPr lang="zh-CN" altLang="en-US" dirty="0">
                <a:solidFill>
                  <a:srgbClr val="FF0000"/>
                </a:solidFill>
              </a:rPr>
              <a:t>现有的方法相比有哪些创新的</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有哪些挑战</a:t>
            </a:r>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说明现有方法的局限性</a:t>
            </a:r>
          </a:p>
        </p:txBody>
      </p:sp>
      <p:sp>
        <p:nvSpPr>
          <p:cNvPr id="11" name="文本框 10">
            <a:extLst>
              <a:ext uri="{FF2B5EF4-FFF2-40B4-BE49-F238E27FC236}">
                <a16:creationId xmlns:a16="http://schemas.microsoft.com/office/drawing/2014/main" id="{72B7BC00-6B62-6F59-5AD4-B25E45C6B8D4}"/>
              </a:ext>
            </a:extLst>
          </p:cNvPr>
          <p:cNvSpPr txBox="1"/>
          <p:nvPr/>
        </p:nvSpPr>
        <p:spPr>
          <a:xfrm>
            <a:off x="10405123" y="4258780"/>
            <a:ext cx="1249060" cy="369332"/>
          </a:xfrm>
          <a:prstGeom prst="rect">
            <a:avLst/>
          </a:prstGeom>
          <a:noFill/>
        </p:spPr>
        <p:txBody>
          <a:bodyPr wrap="none" rtlCol="0">
            <a:spAutoFit/>
          </a:bodyPr>
          <a:lstStyle/>
          <a:p>
            <a:r>
              <a:rPr lang="zh-CN" altLang="en-US" dirty="0">
                <a:solidFill>
                  <a:srgbClr val="FF0000"/>
                </a:solidFill>
              </a:rPr>
              <a:t>引文 </a:t>
            </a:r>
            <a:r>
              <a:rPr lang="en-US" altLang="zh-CN" dirty="0">
                <a:solidFill>
                  <a:srgbClr val="FF0000"/>
                </a:solidFill>
              </a:rPr>
              <a:t>TDSC</a:t>
            </a:r>
            <a:endParaRPr lang="zh-CN" altLang="en-US" dirty="0">
              <a:solidFill>
                <a:srgbClr val="FF0000"/>
              </a:solidFill>
            </a:endParaRPr>
          </a:p>
        </p:txBody>
      </p:sp>
    </p:spTree>
    <p:extLst>
      <p:ext uri="{BB962C8B-B14F-4D97-AF65-F5344CB8AC3E}">
        <p14:creationId xmlns:p14="http://schemas.microsoft.com/office/powerpoint/2010/main" val="653618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D8658F8-8DAF-AA86-77AD-85E4C3F7F995}"/>
              </a:ext>
            </a:extLst>
          </p:cNvPr>
          <p:cNvSpPr txBox="1"/>
          <p:nvPr/>
        </p:nvSpPr>
        <p:spPr>
          <a:xfrm>
            <a:off x="690281" y="516849"/>
            <a:ext cx="9547413" cy="1077218"/>
          </a:xfrm>
          <a:prstGeom prst="rect">
            <a:avLst/>
          </a:prstGeom>
          <a:noFill/>
        </p:spPr>
        <p:txBody>
          <a:bodyPr wrap="squar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把“不同混合比例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不同训练后处理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不同数据来源”视作</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环境（</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environments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，用</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影子模型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成员推理判别器</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来模拟可疑模型行为；在训练判别器时用不变学习（例如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IRM /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VREx</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）跨环境约束判别器，使其学到在环境变化下仍稳定区分“是否源自目标数据集”的因果特征，从而实现对混合训练模型的鲁棒权属验证。</a:t>
            </a:r>
          </a:p>
        </p:txBody>
      </p:sp>
    </p:spTree>
    <p:extLst>
      <p:ext uri="{BB962C8B-B14F-4D97-AF65-F5344CB8AC3E}">
        <p14:creationId xmlns:p14="http://schemas.microsoft.com/office/powerpoint/2010/main" val="1481753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B7CD39-5DAD-CDE4-4EF6-834A78D268D2}"/>
              </a:ext>
            </a:extLst>
          </p:cNvPr>
          <p:cNvPicPr>
            <a:picLocks noChangeAspect="1"/>
          </p:cNvPicPr>
          <p:nvPr/>
        </p:nvPicPr>
        <p:blipFill>
          <a:blip r:embed="rId2"/>
          <a:stretch>
            <a:fillRect/>
          </a:stretch>
        </p:blipFill>
        <p:spPr>
          <a:xfrm>
            <a:off x="1416537" y="972956"/>
            <a:ext cx="7727350" cy="3764606"/>
          </a:xfrm>
          <a:prstGeom prst="rect">
            <a:avLst/>
          </a:prstGeom>
        </p:spPr>
      </p:pic>
    </p:spTree>
    <p:extLst>
      <p:ext uri="{BB962C8B-B14F-4D97-AF65-F5344CB8AC3E}">
        <p14:creationId xmlns:p14="http://schemas.microsoft.com/office/powerpoint/2010/main" val="3435814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ACFD7EF-37A6-F115-44A4-C7D539EA057E}"/>
              </a:ext>
            </a:extLst>
          </p:cNvPr>
          <p:cNvSpPr txBox="1"/>
          <p:nvPr/>
        </p:nvSpPr>
        <p:spPr>
          <a:xfrm>
            <a:off x="234774" y="478173"/>
            <a:ext cx="9448420" cy="369332"/>
          </a:xfrm>
          <a:prstGeom prst="rect">
            <a:avLst/>
          </a:prstGeom>
          <a:noFill/>
        </p:spPr>
        <p:txBody>
          <a:bodyPr wrap="none" rtlCol="0">
            <a:spAutoFit/>
          </a:bodyPr>
          <a:lstStyle/>
          <a:p>
            <a:r>
              <a:rPr lang="zh-CN" altLang="en-US" dirty="0"/>
              <a:t>针对不同的混合比例训练多个影子模型，假如图提示聚合最终的输出层，输入到分类器中</a:t>
            </a:r>
          </a:p>
        </p:txBody>
      </p:sp>
    </p:spTree>
    <p:extLst>
      <p:ext uri="{BB962C8B-B14F-4D97-AF65-F5344CB8AC3E}">
        <p14:creationId xmlns:p14="http://schemas.microsoft.com/office/powerpoint/2010/main" val="3348977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7DB73E6A-F809-05C3-78F1-3A206844185C}"/>
              </a:ext>
            </a:extLst>
          </p:cNvPr>
          <p:cNvSpPr/>
          <p:nvPr/>
        </p:nvSpPr>
        <p:spPr>
          <a:xfrm>
            <a:off x="1331784" y="254771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4D6F166-8048-58EE-B14F-78E5B5EDF0D1}"/>
              </a:ext>
            </a:extLst>
          </p:cNvPr>
          <p:cNvSpPr txBox="1"/>
          <p:nvPr/>
        </p:nvSpPr>
        <p:spPr>
          <a:xfrm>
            <a:off x="857983" y="3196087"/>
            <a:ext cx="197361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单个的文本属性图</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直接箭头连接符 56">
            <a:extLst>
              <a:ext uri="{FF2B5EF4-FFF2-40B4-BE49-F238E27FC236}">
                <a16:creationId xmlns:a16="http://schemas.microsoft.com/office/drawing/2014/main" id="{57506B4D-CAF8-3B3A-CF0B-DAC2352B2767}"/>
              </a:ext>
            </a:extLst>
          </p:cNvPr>
          <p:cNvCxnSpPr>
            <a:cxnSpLocks/>
            <a:stCxn id="4" idx="3"/>
          </p:cNvCxnSpPr>
          <p:nvPr/>
        </p:nvCxnSpPr>
        <p:spPr>
          <a:xfrm flipV="1">
            <a:off x="2210325" y="2807695"/>
            <a:ext cx="162095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FE72D5D0-5015-2E52-80BE-A2D8504214E4}"/>
              </a:ext>
            </a:extLst>
          </p:cNvPr>
          <p:cNvSpPr txBox="1"/>
          <p:nvPr/>
        </p:nvSpPr>
        <p:spPr>
          <a:xfrm>
            <a:off x="3357481" y="3146249"/>
            <a:ext cx="1826141"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多个文本属性子图</a:t>
            </a:r>
          </a:p>
        </p:txBody>
      </p:sp>
      <p:sp>
        <p:nvSpPr>
          <p:cNvPr id="12" name="文本框 11">
            <a:extLst>
              <a:ext uri="{FF2B5EF4-FFF2-40B4-BE49-F238E27FC236}">
                <a16:creationId xmlns:a16="http://schemas.microsoft.com/office/drawing/2014/main" id="{FAB099A1-3D97-5219-CE57-84FDE4D6E70F}"/>
              </a:ext>
            </a:extLst>
          </p:cNvPr>
          <p:cNvSpPr txBox="1"/>
          <p:nvPr/>
        </p:nvSpPr>
        <p:spPr>
          <a:xfrm>
            <a:off x="2210324" y="2469141"/>
            <a:ext cx="1620957"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转换为统一子图</a:t>
            </a:r>
          </a:p>
        </p:txBody>
      </p:sp>
      <p:sp>
        <p:nvSpPr>
          <p:cNvPr id="18" name="矩形 17">
            <a:extLst>
              <a:ext uri="{FF2B5EF4-FFF2-40B4-BE49-F238E27FC236}">
                <a16:creationId xmlns:a16="http://schemas.microsoft.com/office/drawing/2014/main" id="{16B0353F-65CF-8664-9C95-316C558D9E8B}"/>
              </a:ext>
            </a:extLst>
          </p:cNvPr>
          <p:cNvSpPr/>
          <p:nvPr/>
        </p:nvSpPr>
        <p:spPr>
          <a:xfrm>
            <a:off x="5925495" y="135838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28">
            <a:extLst>
              <a:ext uri="{FF2B5EF4-FFF2-40B4-BE49-F238E27FC236}">
                <a16:creationId xmlns:a16="http://schemas.microsoft.com/office/drawing/2014/main" id="{EFE5EF6D-6408-80A2-AD7B-E756B7BC3A5C}"/>
              </a:ext>
            </a:extLst>
          </p:cNvPr>
          <p:cNvSpPr/>
          <p:nvPr/>
        </p:nvSpPr>
        <p:spPr>
          <a:xfrm>
            <a:off x="3831282" y="2547719"/>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DD73950-469A-9854-6BA1-758CC81BB8BE}"/>
              </a:ext>
            </a:extLst>
          </p:cNvPr>
          <p:cNvSpPr txBox="1"/>
          <p:nvPr/>
        </p:nvSpPr>
        <p:spPr>
          <a:xfrm>
            <a:off x="5861376" y="991722"/>
            <a:ext cx="101181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p>
        </p:txBody>
      </p:sp>
      <p:sp>
        <p:nvSpPr>
          <p:cNvPr id="21" name="矩形 20">
            <a:extLst>
              <a:ext uri="{FF2B5EF4-FFF2-40B4-BE49-F238E27FC236}">
                <a16:creationId xmlns:a16="http://schemas.microsoft.com/office/drawing/2014/main" id="{FEDB134E-1CD4-B03F-881D-FD8E1F99B902}"/>
              </a:ext>
            </a:extLst>
          </p:cNvPr>
          <p:cNvSpPr/>
          <p:nvPr/>
        </p:nvSpPr>
        <p:spPr>
          <a:xfrm>
            <a:off x="5925495" y="2547719"/>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56">
            <a:extLst>
              <a:ext uri="{FF2B5EF4-FFF2-40B4-BE49-F238E27FC236}">
                <a16:creationId xmlns:a16="http://schemas.microsoft.com/office/drawing/2014/main" id="{F66BA644-C623-113A-A5CA-B5B2814B828C}"/>
              </a:ext>
            </a:extLst>
          </p:cNvPr>
          <p:cNvCxnSpPr>
            <a:cxnSpLocks/>
            <a:endCxn id="21" idx="1"/>
          </p:cNvCxnSpPr>
          <p:nvPr/>
        </p:nvCxnSpPr>
        <p:spPr>
          <a:xfrm>
            <a:off x="4709823" y="2807695"/>
            <a:ext cx="121567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连接符: 肘形 34">
            <a:extLst>
              <a:ext uri="{FF2B5EF4-FFF2-40B4-BE49-F238E27FC236}">
                <a16:creationId xmlns:a16="http://schemas.microsoft.com/office/drawing/2014/main" id="{F9CE7092-B1EE-C60F-78C7-586A6E6680F0}"/>
              </a:ext>
            </a:extLst>
          </p:cNvPr>
          <p:cNvCxnSpPr>
            <a:cxnSpLocks/>
            <a:stCxn id="19" idx="0"/>
            <a:endCxn id="18" idx="1"/>
          </p:cNvCxnSpPr>
          <p:nvPr/>
        </p:nvCxnSpPr>
        <p:spPr>
          <a:xfrm rot="5400000" flipH="1" flipV="1">
            <a:off x="4633344" y="1255568"/>
            <a:ext cx="929361" cy="165494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文本框 28">
            <a:extLst>
              <a:ext uri="{FF2B5EF4-FFF2-40B4-BE49-F238E27FC236}">
                <a16:creationId xmlns:a16="http://schemas.microsoft.com/office/drawing/2014/main" id="{EA09DA28-3AAF-C454-8D12-5860AA6131D5}"/>
              </a:ext>
            </a:extLst>
          </p:cNvPr>
          <p:cNvSpPr txBox="1"/>
          <p:nvPr/>
        </p:nvSpPr>
        <p:spPr>
          <a:xfrm>
            <a:off x="4800506" y="1305040"/>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推理</a:t>
            </a:r>
          </a:p>
        </p:txBody>
      </p:sp>
      <p:sp>
        <p:nvSpPr>
          <p:cNvPr id="31" name="文本框 30">
            <a:extLst>
              <a:ext uri="{FF2B5EF4-FFF2-40B4-BE49-F238E27FC236}">
                <a16:creationId xmlns:a16="http://schemas.microsoft.com/office/drawing/2014/main" id="{A57DD421-6026-FB70-4A42-B72644517A37}"/>
              </a:ext>
            </a:extLst>
          </p:cNvPr>
          <p:cNvSpPr txBox="1"/>
          <p:nvPr/>
        </p:nvSpPr>
        <p:spPr>
          <a:xfrm>
            <a:off x="4925892" y="2506573"/>
            <a:ext cx="6014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a:t>
            </a:r>
          </a:p>
        </p:txBody>
      </p:sp>
      <p:cxnSp>
        <p:nvCxnSpPr>
          <p:cNvPr id="32" name="直接箭头连接符 56">
            <a:extLst>
              <a:ext uri="{FF2B5EF4-FFF2-40B4-BE49-F238E27FC236}">
                <a16:creationId xmlns:a16="http://schemas.microsoft.com/office/drawing/2014/main" id="{C1A63CD3-E7A3-D465-7EC4-51451F1A94CA}"/>
              </a:ext>
            </a:extLst>
          </p:cNvPr>
          <p:cNvCxnSpPr>
            <a:cxnSpLocks/>
            <a:stCxn id="18" idx="2"/>
            <a:endCxn id="21" idx="0"/>
          </p:cNvCxnSpPr>
          <p:nvPr/>
        </p:nvCxnSpPr>
        <p:spPr>
          <a:xfrm>
            <a:off x="6399343" y="1878334"/>
            <a:ext cx="0" cy="669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BF6616AE-8A0F-AFF6-71C6-673C1EE3BB9E}"/>
              </a:ext>
            </a:extLst>
          </p:cNvPr>
          <p:cNvSpPr txBox="1"/>
          <p:nvPr/>
        </p:nvSpPr>
        <p:spPr>
          <a:xfrm>
            <a:off x="5861376" y="1999661"/>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蒸馏</a:t>
            </a:r>
          </a:p>
        </p:txBody>
      </p:sp>
      <p:sp>
        <p:nvSpPr>
          <p:cNvPr id="38" name="文本框 37">
            <a:extLst>
              <a:ext uri="{FF2B5EF4-FFF2-40B4-BE49-F238E27FC236}">
                <a16:creationId xmlns:a16="http://schemas.microsoft.com/office/drawing/2014/main" id="{9736449B-6D09-3018-016A-C4D9E08C9B59}"/>
              </a:ext>
            </a:extLst>
          </p:cNvPr>
          <p:cNvSpPr txBox="1"/>
          <p:nvPr/>
        </p:nvSpPr>
        <p:spPr>
          <a:xfrm>
            <a:off x="5925495" y="309259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影子模型</a:t>
            </a:r>
          </a:p>
        </p:txBody>
      </p:sp>
      <p:sp>
        <p:nvSpPr>
          <p:cNvPr id="42" name="文本框 41">
            <a:extLst>
              <a:ext uri="{FF2B5EF4-FFF2-40B4-BE49-F238E27FC236}">
                <a16:creationId xmlns:a16="http://schemas.microsoft.com/office/drawing/2014/main" id="{66276C54-7C47-1E92-1A48-8E6C0DBB9B1C}"/>
              </a:ext>
            </a:extLst>
          </p:cNvPr>
          <p:cNvSpPr txBox="1"/>
          <p:nvPr/>
        </p:nvSpPr>
        <p:spPr>
          <a:xfrm>
            <a:off x="7140258" y="3484803"/>
            <a:ext cx="79701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图提示</a:t>
            </a:r>
          </a:p>
        </p:txBody>
      </p:sp>
      <p:sp>
        <p:nvSpPr>
          <p:cNvPr id="43" name="矩形 42">
            <a:extLst>
              <a:ext uri="{FF2B5EF4-FFF2-40B4-BE49-F238E27FC236}">
                <a16:creationId xmlns:a16="http://schemas.microsoft.com/office/drawing/2014/main" id="{B6D602E9-1EEA-57C8-BC14-3CD32B9F354D}"/>
              </a:ext>
            </a:extLst>
          </p:cNvPr>
          <p:cNvSpPr/>
          <p:nvPr/>
        </p:nvSpPr>
        <p:spPr>
          <a:xfrm>
            <a:off x="7271347" y="2132842"/>
            <a:ext cx="534837" cy="129801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圆角 67">
            <a:extLst>
              <a:ext uri="{FF2B5EF4-FFF2-40B4-BE49-F238E27FC236}">
                <a16:creationId xmlns:a16="http://schemas.microsoft.com/office/drawing/2014/main" id="{E1F804E2-7954-1619-8BF0-8483EC0AC83A}"/>
              </a:ext>
            </a:extLst>
          </p:cNvPr>
          <p:cNvSpPr/>
          <p:nvPr/>
        </p:nvSpPr>
        <p:spPr>
          <a:xfrm>
            <a:off x="8201791" y="2489320"/>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0" name="直接箭头连接符 56">
            <a:extLst>
              <a:ext uri="{FF2B5EF4-FFF2-40B4-BE49-F238E27FC236}">
                <a16:creationId xmlns:a16="http://schemas.microsoft.com/office/drawing/2014/main" id="{F799BD13-402E-588A-E09A-0638232F4356}"/>
              </a:ext>
            </a:extLst>
          </p:cNvPr>
          <p:cNvCxnSpPr>
            <a:cxnSpLocks/>
          </p:cNvCxnSpPr>
          <p:nvPr/>
        </p:nvCxnSpPr>
        <p:spPr>
          <a:xfrm>
            <a:off x="7806184" y="2749296"/>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文本框 50">
            <a:extLst>
              <a:ext uri="{FF2B5EF4-FFF2-40B4-BE49-F238E27FC236}">
                <a16:creationId xmlns:a16="http://schemas.microsoft.com/office/drawing/2014/main" id="{3498B081-A7C1-7BAC-3FEF-BA296452162E}"/>
              </a:ext>
            </a:extLst>
          </p:cNvPr>
          <p:cNvSpPr txBox="1"/>
          <p:nvPr/>
        </p:nvSpPr>
        <p:spPr>
          <a:xfrm>
            <a:off x="8072893" y="3067672"/>
            <a:ext cx="1210588"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成员分类器</a:t>
            </a:r>
          </a:p>
        </p:txBody>
      </p:sp>
      <p:cxnSp>
        <p:nvCxnSpPr>
          <p:cNvPr id="52" name="直接箭头连接符 56">
            <a:extLst>
              <a:ext uri="{FF2B5EF4-FFF2-40B4-BE49-F238E27FC236}">
                <a16:creationId xmlns:a16="http://schemas.microsoft.com/office/drawing/2014/main" id="{0244C31E-FF3A-5873-599B-366F492AEC9F}"/>
              </a:ext>
            </a:extLst>
          </p:cNvPr>
          <p:cNvCxnSpPr>
            <a:cxnSpLocks/>
          </p:cNvCxnSpPr>
          <p:nvPr/>
        </p:nvCxnSpPr>
        <p:spPr>
          <a:xfrm>
            <a:off x="6873191" y="2796915"/>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直接箭头连接符 56">
            <a:extLst>
              <a:ext uri="{FF2B5EF4-FFF2-40B4-BE49-F238E27FC236}">
                <a16:creationId xmlns:a16="http://schemas.microsoft.com/office/drawing/2014/main" id="{5054B1D2-FBE8-C01B-07B3-89171BF7B237}"/>
              </a:ext>
            </a:extLst>
          </p:cNvPr>
          <p:cNvCxnSpPr>
            <a:cxnSpLocks/>
          </p:cNvCxnSpPr>
          <p:nvPr/>
        </p:nvCxnSpPr>
        <p:spPr>
          <a:xfrm flipV="1">
            <a:off x="9080332" y="2547719"/>
            <a:ext cx="460482" cy="192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6">
            <a:extLst>
              <a:ext uri="{FF2B5EF4-FFF2-40B4-BE49-F238E27FC236}">
                <a16:creationId xmlns:a16="http://schemas.microsoft.com/office/drawing/2014/main" id="{D4E4CB25-8D30-31BC-B7DA-020E7655EABC}"/>
              </a:ext>
            </a:extLst>
          </p:cNvPr>
          <p:cNvCxnSpPr>
            <a:cxnSpLocks/>
            <a:stCxn id="49" idx="3"/>
          </p:cNvCxnSpPr>
          <p:nvPr/>
        </p:nvCxnSpPr>
        <p:spPr>
          <a:xfrm>
            <a:off x="9080332" y="2749297"/>
            <a:ext cx="460482" cy="129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8C477716-1B0D-E84A-5FE6-BE86683D9FA7}"/>
              </a:ext>
            </a:extLst>
          </p:cNvPr>
          <p:cNvSpPr txBox="1"/>
          <p:nvPr/>
        </p:nvSpPr>
        <p:spPr>
          <a:xfrm>
            <a:off x="9522388" y="2359169"/>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Y</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文本框 58">
            <a:extLst>
              <a:ext uri="{FF2B5EF4-FFF2-40B4-BE49-F238E27FC236}">
                <a16:creationId xmlns:a16="http://schemas.microsoft.com/office/drawing/2014/main" id="{186E6654-056E-0CA8-10CA-41D192A29820}"/>
              </a:ext>
            </a:extLst>
          </p:cNvPr>
          <p:cNvSpPr txBox="1"/>
          <p:nvPr/>
        </p:nvSpPr>
        <p:spPr>
          <a:xfrm>
            <a:off x="9540814" y="2697723"/>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文本框 60">
            <a:extLst>
              <a:ext uri="{FF2B5EF4-FFF2-40B4-BE49-F238E27FC236}">
                <a16:creationId xmlns:a16="http://schemas.microsoft.com/office/drawing/2014/main" id="{838F92D7-80D6-A1DC-72AE-AC1595000924}"/>
              </a:ext>
            </a:extLst>
          </p:cNvPr>
          <p:cNvSpPr txBox="1"/>
          <p:nvPr/>
        </p:nvSpPr>
        <p:spPr>
          <a:xfrm>
            <a:off x="6873191" y="3774204"/>
            <a:ext cx="1620957" cy="584775"/>
          </a:xfrm>
          <a:prstGeom prst="rect">
            <a:avLst/>
          </a:prstGeom>
          <a:noFill/>
        </p:spPr>
        <p:txBody>
          <a:bodyPr wrap="none" rtlCol="0">
            <a:spAutoFit/>
          </a:bodyPr>
          <a:lstStyle/>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利用图提示</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适配不同的任务</a:t>
            </a:r>
          </a:p>
        </p:txBody>
      </p:sp>
      <p:sp>
        <p:nvSpPr>
          <p:cNvPr id="62" name="文本框 61">
            <a:extLst>
              <a:ext uri="{FF2B5EF4-FFF2-40B4-BE49-F238E27FC236}">
                <a16:creationId xmlns:a16="http://schemas.microsoft.com/office/drawing/2014/main" id="{823A8322-0C7D-F8E3-4EF5-E5358D770A21}"/>
              </a:ext>
            </a:extLst>
          </p:cNvPr>
          <p:cNvSpPr txBox="1"/>
          <p:nvPr/>
        </p:nvSpPr>
        <p:spPr>
          <a:xfrm>
            <a:off x="3230619" y="3764662"/>
            <a:ext cx="2236510"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统一的文本属性图提示</a:t>
            </a:r>
          </a:p>
        </p:txBody>
      </p:sp>
      <p:sp>
        <p:nvSpPr>
          <p:cNvPr id="63" name="矩形 62">
            <a:extLst>
              <a:ext uri="{FF2B5EF4-FFF2-40B4-BE49-F238E27FC236}">
                <a16:creationId xmlns:a16="http://schemas.microsoft.com/office/drawing/2014/main" id="{173FBAE6-E345-D848-091D-C975CC26F742}"/>
              </a:ext>
            </a:extLst>
          </p:cNvPr>
          <p:cNvSpPr/>
          <p:nvPr/>
        </p:nvSpPr>
        <p:spPr>
          <a:xfrm>
            <a:off x="3230619" y="3764662"/>
            <a:ext cx="2232103" cy="3698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接箭头连接符 56">
            <a:extLst>
              <a:ext uri="{FF2B5EF4-FFF2-40B4-BE49-F238E27FC236}">
                <a16:creationId xmlns:a16="http://schemas.microsoft.com/office/drawing/2014/main" id="{0966D62C-C730-9C6B-7D0A-B9F9D993390A}"/>
              </a:ext>
            </a:extLst>
          </p:cNvPr>
          <p:cNvCxnSpPr>
            <a:cxnSpLocks/>
          </p:cNvCxnSpPr>
          <p:nvPr/>
        </p:nvCxnSpPr>
        <p:spPr>
          <a:xfrm flipV="1">
            <a:off x="4323727" y="3484803"/>
            <a:ext cx="0" cy="25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1" name="文本框 70">
            <a:extLst>
              <a:ext uri="{FF2B5EF4-FFF2-40B4-BE49-F238E27FC236}">
                <a16:creationId xmlns:a16="http://schemas.microsoft.com/office/drawing/2014/main" id="{5981EFFB-0FD5-FD9A-52C7-C46A96FD1155}"/>
              </a:ext>
            </a:extLst>
          </p:cNvPr>
          <p:cNvSpPr txBox="1"/>
          <p:nvPr/>
        </p:nvSpPr>
        <p:spPr>
          <a:xfrm>
            <a:off x="3357481" y="438846"/>
            <a:ext cx="6896819" cy="369332"/>
          </a:xfrm>
          <a:prstGeom prst="rect">
            <a:avLst/>
          </a:prstGeom>
          <a:noFill/>
        </p:spPr>
        <p:txBody>
          <a:bodyPr wrap="square">
            <a:spAutoFit/>
          </a:bodyPr>
          <a:lstStyle/>
          <a:p>
            <a:r>
              <a:rPr lang="en" altLang="zh-CN" b="1" i="0" dirty="0">
                <a:solidFill>
                  <a:srgbClr val="111133"/>
                </a:solidFill>
                <a:effectLst/>
                <a:latin typeface="-apple-system"/>
              </a:rPr>
              <a:t>Prompt-driven Unified Text Attribute Graph Ownership Verification</a:t>
            </a:r>
            <a:endParaRPr lang="zh-CN" altLang="en-US" dirty="0"/>
          </a:p>
        </p:txBody>
      </p:sp>
      <p:sp>
        <p:nvSpPr>
          <p:cNvPr id="2" name="文本框 1">
            <a:extLst>
              <a:ext uri="{FF2B5EF4-FFF2-40B4-BE49-F238E27FC236}">
                <a16:creationId xmlns:a16="http://schemas.microsoft.com/office/drawing/2014/main" id="{E8428FBC-9DF9-0E4C-68C1-281E851D33A4}"/>
              </a:ext>
            </a:extLst>
          </p:cNvPr>
          <p:cNvSpPr txBox="1"/>
          <p:nvPr/>
        </p:nvSpPr>
        <p:spPr>
          <a:xfrm>
            <a:off x="1595718" y="5183628"/>
            <a:ext cx="7250703" cy="369332"/>
          </a:xfrm>
          <a:prstGeom prst="rect">
            <a:avLst/>
          </a:prstGeom>
          <a:noFill/>
        </p:spPr>
        <p:txBody>
          <a:bodyPr wrap="none" rtlCol="0">
            <a:spAutoFit/>
          </a:bodyPr>
          <a:lstStyle/>
          <a:p>
            <a:r>
              <a:rPr lang="en-US" altLang="zh-CN" dirty="0"/>
              <a:t>1</a:t>
            </a:r>
            <a:r>
              <a:rPr lang="zh-CN" altLang="en-US" dirty="0"/>
              <a:t>、蒸馏（相似性计算）  </a:t>
            </a:r>
            <a:r>
              <a:rPr lang="en-US" altLang="zh-CN" dirty="0"/>
              <a:t>2</a:t>
            </a:r>
            <a:r>
              <a:rPr lang="zh-CN" altLang="en-US" dirty="0"/>
              <a:t>、基于相似性生成文本提示  </a:t>
            </a:r>
            <a:r>
              <a:rPr lang="en-US" altLang="zh-CN" dirty="0"/>
              <a:t>3</a:t>
            </a:r>
            <a:r>
              <a:rPr lang="zh-CN" altLang="en-US" dirty="0"/>
              <a:t>、统一任务 </a:t>
            </a:r>
          </a:p>
        </p:txBody>
      </p:sp>
    </p:spTree>
    <p:extLst>
      <p:ext uri="{BB962C8B-B14F-4D97-AF65-F5344CB8AC3E}">
        <p14:creationId xmlns:p14="http://schemas.microsoft.com/office/powerpoint/2010/main" val="2119076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矩形 85">
            <a:extLst>
              <a:ext uri="{FF2B5EF4-FFF2-40B4-BE49-F238E27FC236}">
                <a16:creationId xmlns:a16="http://schemas.microsoft.com/office/drawing/2014/main" id="{60B6803B-4F48-5DDC-2C4A-A2F145E1ECAC}"/>
              </a:ext>
            </a:extLst>
          </p:cNvPr>
          <p:cNvSpPr/>
          <p:nvPr/>
        </p:nvSpPr>
        <p:spPr>
          <a:xfrm>
            <a:off x="46654" y="118788"/>
            <a:ext cx="6848669" cy="2055242"/>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255F8B6A-494F-4BE0-60F1-706DDDAB4946}"/>
              </a:ext>
            </a:extLst>
          </p:cNvPr>
          <p:cNvSpPr/>
          <p:nvPr/>
        </p:nvSpPr>
        <p:spPr>
          <a:xfrm>
            <a:off x="597471" y="520075"/>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1179632B-9F91-5347-257D-AE9765F901D3}"/>
              </a:ext>
            </a:extLst>
          </p:cNvPr>
          <p:cNvSpPr/>
          <p:nvPr/>
        </p:nvSpPr>
        <p:spPr>
          <a:xfrm>
            <a:off x="902271" y="89333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3B9FF438-511E-2C95-D2B4-913C7D6DE8CB}"/>
              </a:ext>
            </a:extLst>
          </p:cNvPr>
          <p:cNvSpPr/>
          <p:nvPr/>
        </p:nvSpPr>
        <p:spPr>
          <a:xfrm>
            <a:off x="956185" y="133123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E99A93B8-3007-817D-3E8E-564FB5ACF989}"/>
              </a:ext>
            </a:extLst>
          </p:cNvPr>
          <p:cNvCxnSpPr>
            <a:cxnSpLocks/>
            <a:stCxn id="10" idx="3"/>
          </p:cNvCxnSpPr>
          <p:nvPr/>
        </p:nvCxnSpPr>
        <p:spPr>
          <a:xfrm flipH="1">
            <a:off x="374824" y="635929"/>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FE2FC7D-CE4D-AA98-7B5D-B5B95D1C6DAA}"/>
              </a:ext>
            </a:extLst>
          </p:cNvPr>
          <p:cNvCxnSpPr>
            <a:cxnSpLocks/>
            <a:stCxn id="10" idx="5"/>
            <a:endCxn id="11" idx="1"/>
          </p:cNvCxnSpPr>
          <p:nvPr/>
        </p:nvCxnSpPr>
        <p:spPr>
          <a:xfrm>
            <a:off x="707228" y="635929"/>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492F2356-2B43-CF0B-13A8-F749276635F2}"/>
              </a:ext>
            </a:extLst>
          </p:cNvPr>
          <p:cNvCxnSpPr>
            <a:cxnSpLocks/>
          </p:cNvCxnSpPr>
          <p:nvPr/>
        </p:nvCxnSpPr>
        <p:spPr>
          <a:xfrm>
            <a:off x="420287" y="989313"/>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CC78E6CC-537B-55D0-9C68-3DA5DAC94AD9}"/>
              </a:ext>
            </a:extLst>
          </p:cNvPr>
          <p:cNvCxnSpPr>
            <a:cxnSpLocks/>
            <a:stCxn id="11" idx="3"/>
          </p:cNvCxnSpPr>
          <p:nvPr/>
        </p:nvCxnSpPr>
        <p:spPr>
          <a:xfrm flipH="1">
            <a:off x="642934" y="1009190"/>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E12F7D48-92AE-B676-DB93-A18B60357654}"/>
              </a:ext>
            </a:extLst>
          </p:cNvPr>
          <p:cNvCxnSpPr>
            <a:cxnSpLocks/>
            <a:stCxn id="26" idx="2"/>
            <a:endCxn id="11" idx="7"/>
          </p:cNvCxnSpPr>
          <p:nvPr/>
        </p:nvCxnSpPr>
        <p:spPr>
          <a:xfrm flipH="1">
            <a:off x="1012028" y="883658"/>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873B1700-393A-6929-8E73-35E00A93D654}"/>
              </a:ext>
            </a:extLst>
          </p:cNvPr>
          <p:cNvCxnSpPr>
            <a:cxnSpLocks/>
            <a:stCxn id="12" idx="0"/>
            <a:endCxn id="11" idx="4"/>
          </p:cNvCxnSpPr>
          <p:nvPr/>
        </p:nvCxnSpPr>
        <p:spPr>
          <a:xfrm flipH="1" flipV="1">
            <a:off x="966565" y="1029067"/>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E27E7122-840F-B04E-949F-E6D16838EC55}"/>
              </a:ext>
            </a:extLst>
          </p:cNvPr>
          <p:cNvCxnSpPr>
            <a:cxnSpLocks/>
            <a:stCxn id="25" idx="1"/>
            <a:endCxn id="11" idx="5"/>
          </p:cNvCxnSpPr>
          <p:nvPr/>
        </p:nvCxnSpPr>
        <p:spPr>
          <a:xfrm flipH="1" flipV="1">
            <a:off x="1012028" y="1009190"/>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443122CC-55C0-D374-E247-8AC1163545A0}"/>
              </a:ext>
            </a:extLst>
          </p:cNvPr>
          <p:cNvCxnSpPr>
            <a:cxnSpLocks/>
            <a:stCxn id="26" idx="5"/>
            <a:endCxn id="25" idx="0"/>
          </p:cNvCxnSpPr>
          <p:nvPr/>
        </p:nvCxnSpPr>
        <p:spPr>
          <a:xfrm>
            <a:off x="1369356" y="931646"/>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11FFAF83-F858-D9EF-3F5B-FD1F3EC6FDE1}"/>
              </a:ext>
            </a:extLst>
          </p:cNvPr>
          <p:cNvCxnSpPr>
            <a:cxnSpLocks/>
            <a:stCxn id="10" idx="4"/>
          </p:cNvCxnSpPr>
          <p:nvPr/>
        </p:nvCxnSpPr>
        <p:spPr>
          <a:xfrm flipH="1">
            <a:off x="597471" y="655806"/>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A812627E-6730-9829-7509-A37CAA218748}"/>
              </a:ext>
            </a:extLst>
          </p:cNvPr>
          <p:cNvCxnSpPr>
            <a:cxnSpLocks/>
            <a:endCxn id="12" idx="2"/>
          </p:cNvCxnSpPr>
          <p:nvPr/>
        </p:nvCxnSpPr>
        <p:spPr>
          <a:xfrm>
            <a:off x="641215" y="1377740"/>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E63A5CE1-718F-F1D0-0A16-BB0E0DF2D74E}"/>
              </a:ext>
            </a:extLst>
          </p:cNvPr>
          <p:cNvSpPr/>
          <p:nvPr/>
        </p:nvSpPr>
        <p:spPr>
          <a:xfrm>
            <a:off x="527933" y="126548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B52E4E29-A2E4-4C6F-7208-7DEEAE450012}"/>
              </a:ext>
            </a:extLst>
          </p:cNvPr>
          <p:cNvSpPr/>
          <p:nvPr/>
        </p:nvSpPr>
        <p:spPr>
          <a:xfrm>
            <a:off x="338369" y="85647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ACA13AC3-5406-5909-B966-ADECF9AB3900}"/>
              </a:ext>
            </a:extLst>
          </p:cNvPr>
          <p:cNvSpPr/>
          <p:nvPr/>
        </p:nvSpPr>
        <p:spPr>
          <a:xfrm>
            <a:off x="1334406" y="113387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445FE113-3965-624B-1474-22A54FAD4C88}"/>
              </a:ext>
            </a:extLst>
          </p:cNvPr>
          <p:cNvSpPr/>
          <p:nvPr/>
        </p:nvSpPr>
        <p:spPr>
          <a:xfrm>
            <a:off x="1259599" y="815792"/>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343BA00C-4C83-87A4-E3C1-0C9CBC3B8DCB}"/>
              </a:ext>
            </a:extLst>
          </p:cNvPr>
          <p:cNvCxnSpPr>
            <a:cxnSpLocks/>
          </p:cNvCxnSpPr>
          <p:nvPr/>
        </p:nvCxnSpPr>
        <p:spPr>
          <a:xfrm flipH="1">
            <a:off x="977300" y="590704"/>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52CE696B-9BDD-039A-0F0C-57570643C94B}"/>
              </a:ext>
            </a:extLst>
          </p:cNvPr>
          <p:cNvSpPr/>
          <p:nvPr/>
        </p:nvSpPr>
        <p:spPr>
          <a:xfrm>
            <a:off x="954441" y="50228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26FB2362-FAC8-76E7-D0A5-B103A19E5F2B}"/>
              </a:ext>
            </a:extLst>
          </p:cNvPr>
          <p:cNvSpPr/>
          <p:nvPr/>
        </p:nvSpPr>
        <p:spPr>
          <a:xfrm>
            <a:off x="1288943" y="49032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E4DC7BA1-32F7-F810-C9A4-A11833550C1E}"/>
              </a:ext>
            </a:extLst>
          </p:cNvPr>
          <p:cNvCxnSpPr>
            <a:cxnSpLocks/>
            <a:stCxn id="29" idx="6"/>
            <a:endCxn id="38" idx="2"/>
          </p:cNvCxnSpPr>
          <p:nvPr/>
        </p:nvCxnSpPr>
        <p:spPr>
          <a:xfrm flipV="1">
            <a:off x="1083029" y="558195"/>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D9CA2B00-67F7-DAB6-E9C7-CEB829575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86" y="804270"/>
            <a:ext cx="277200" cy="277200"/>
          </a:xfrm>
          <a:prstGeom prst="rect">
            <a:avLst/>
          </a:prstGeom>
        </p:spPr>
      </p:pic>
      <p:pic>
        <p:nvPicPr>
          <p:cNvPr id="69" name="图片 68">
            <a:extLst>
              <a:ext uri="{FF2B5EF4-FFF2-40B4-BE49-F238E27FC236}">
                <a16:creationId xmlns:a16="http://schemas.microsoft.com/office/drawing/2014/main" id="{836B6791-A59F-06A9-6FBE-C1449B83BE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428" y="200123"/>
            <a:ext cx="277200" cy="277200"/>
          </a:xfrm>
          <a:prstGeom prst="rect">
            <a:avLst/>
          </a:prstGeom>
        </p:spPr>
      </p:pic>
      <p:pic>
        <p:nvPicPr>
          <p:cNvPr id="70" name="图片 69">
            <a:extLst>
              <a:ext uri="{FF2B5EF4-FFF2-40B4-BE49-F238E27FC236}">
                <a16:creationId xmlns:a16="http://schemas.microsoft.com/office/drawing/2014/main" id="{EFE0E7F5-9A2F-DF7B-A57F-D638EFBEE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531" y="431551"/>
            <a:ext cx="277200" cy="277200"/>
          </a:xfrm>
          <a:prstGeom prst="rect">
            <a:avLst/>
          </a:prstGeom>
        </p:spPr>
      </p:pic>
      <p:pic>
        <p:nvPicPr>
          <p:cNvPr id="79" name="图片 78">
            <a:extLst>
              <a:ext uri="{FF2B5EF4-FFF2-40B4-BE49-F238E27FC236}">
                <a16:creationId xmlns:a16="http://schemas.microsoft.com/office/drawing/2014/main" id="{021ABD96-45C8-8E5E-12D3-4E6C27036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700" y="750744"/>
            <a:ext cx="277200" cy="277200"/>
          </a:xfrm>
          <a:prstGeom prst="rect">
            <a:avLst/>
          </a:prstGeom>
        </p:spPr>
      </p:pic>
      <p:pic>
        <p:nvPicPr>
          <p:cNvPr id="80" name="图片 79">
            <a:extLst>
              <a:ext uri="{FF2B5EF4-FFF2-40B4-BE49-F238E27FC236}">
                <a16:creationId xmlns:a16="http://schemas.microsoft.com/office/drawing/2014/main" id="{9B73A4C0-CA5A-30E8-4363-DC53F3248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438" y="1113444"/>
            <a:ext cx="277200" cy="277200"/>
          </a:xfrm>
          <a:prstGeom prst="rect">
            <a:avLst/>
          </a:prstGeom>
        </p:spPr>
      </p:pic>
      <p:pic>
        <p:nvPicPr>
          <p:cNvPr id="81" name="图片 80">
            <a:extLst>
              <a:ext uri="{FF2B5EF4-FFF2-40B4-BE49-F238E27FC236}">
                <a16:creationId xmlns:a16="http://schemas.microsoft.com/office/drawing/2014/main" id="{C4A6B7A7-C1A6-113D-563B-831EE5157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11" y="820311"/>
            <a:ext cx="277200" cy="277200"/>
          </a:xfrm>
          <a:prstGeom prst="rect">
            <a:avLst/>
          </a:prstGeom>
        </p:spPr>
      </p:pic>
      <p:pic>
        <p:nvPicPr>
          <p:cNvPr id="83" name="图片 82">
            <a:extLst>
              <a:ext uri="{FF2B5EF4-FFF2-40B4-BE49-F238E27FC236}">
                <a16:creationId xmlns:a16="http://schemas.microsoft.com/office/drawing/2014/main" id="{B3B26B70-A113-E906-401F-D4733FB2AA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225" y="235413"/>
            <a:ext cx="277200" cy="277200"/>
          </a:xfrm>
          <a:prstGeom prst="rect">
            <a:avLst/>
          </a:prstGeom>
        </p:spPr>
      </p:pic>
      <p:pic>
        <p:nvPicPr>
          <p:cNvPr id="84" name="图片 83">
            <a:extLst>
              <a:ext uri="{FF2B5EF4-FFF2-40B4-BE49-F238E27FC236}">
                <a16:creationId xmlns:a16="http://schemas.microsoft.com/office/drawing/2014/main" id="{166D5075-B075-9515-096E-957F25BC53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076" y="1185797"/>
            <a:ext cx="277200" cy="277200"/>
          </a:xfrm>
          <a:prstGeom prst="rect">
            <a:avLst/>
          </a:prstGeom>
        </p:spPr>
      </p:pic>
      <p:pic>
        <p:nvPicPr>
          <p:cNvPr id="85" name="图片 84">
            <a:extLst>
              <a:ext uri="{FF2B5EF4-FFF2-40B4-BE49-F238E27FC236}">
                <a16:creationId xmlns:a16="http://schemas.microsoft.com/office/drawing/2014/main" id="{ADB01D09-DF03-99AB-E1D5-238B1DDD55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654" y="1268390"/>
            <a:ext cx="277200" cy="277200"/>
          </a:xfrm>
          <a:prstGeom prst="rect">
            <a:avLst/>
          </a:prstGeom>
        </p:spPr>
      </p:pic>
      <p:sp>
        <p:nvSpPr>
          <p:cNvPr id="87" name="文本框 86">
            <a:extLst>
              <a:ext uri="{FF2B5EF4-FFF2-40B4-BE49-F238E27FC236}">
                <a16:creationId xmlns:a16="http://schemas.microsoft.com/office/drawing/2014/main" id="{1455AFD7-26AD-94A3-8B72-ABF4CDAD01AB}"/>
              </a:ext>
            </a:extLst>
          </p:cNvPr>
          <p:cNvSpPr txBox="1"/>
          <p:nvPr/>
        </p:nvSpPr>
        <p:spPr>
          <a:xfrm>
            <a:off x="210686" y="1500572"/>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88" name="箭头: 右 87">
            <a:extLst>
              <a:ext uri="{FF2B5EF4-FFF2-40B4-BE49-F238E27FC236}">
                <a16:creationId xmlns:a16="http://schemas.microsoft.com/office/drawing/2014/main" id="{3959A7EC-6FD0-0B81-61C8-0F165B04DAB4}"/>
              </a:ext>
            </a:extLst>
          </p:cNvPr>
          <p:cNvSpPr/>
          <p:nvPr/>
        </p:nvSpPr>
        <p:spPr>
          <a:xfrm>
            <a:off x="1823376" y="968191"/>
            <a:ext cx="1021090" cy="211957"/>
          </a:xfrm>
          <a:prstGeom prst="rightArrow">
            <a:avLst/>
          </a:prstGeom>
          <a:solidFill>
            <a:srgbClr val="9DC3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5E0D3CB6-ACC5-50B3-C179-F0EEB2053EB5}"/>
              </a:ext>
            </a:extLst>
          </p:cNvPr>
          <p:cNvSpPr/>
          <p:nvPr/>
        </p:nvSpPr>
        <p:spPr>
          <a:xfrm>
            <a:off x="46654" y="2419670"/>
            <a:ext cx="6848669" cy="3378729"/>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BBCA92FA-78C2-A80A-560E-A9954B67B0F8}"/>
              </a:ext>
            </a:extLst>
          </p:cNvPr>
          <p:cNvSpPr/>
          <p:nvPr/>
        </p:nvSpPr>
        <p:spPr>
          <a:xfrm>
            <a:off x="7042799" y="118788"/>
            <a:ext cx="4458700" cy="5648839"/>
          </a:xfrm>
          <a:prstGeom prst="rect">
            <a:avLst/>
          </a:prstGeom>
          <a:solidFill>
            <a:srgbClr val="FFF8E5"/>
          </a:solidFill>
          <a:ln w="127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9883374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9392A-EA15-CF33-15BC-3DA6EE8B6088}"/>
            </a:ext>
          </a:extLst>
        </p:cNvPr>
        <p:cNvGrpSpPr/>
        <p:nvPr/>
      </p:nvGrpSpPr>
      <p:grpSpPr>
        <a:xfrm>
          <a:off x="0" y="0"/>
          <a:ext cx="0" cy="0"/>
          <a:chOff x="0" y="0"/>
          <a:chExt cx="0" cy="0"/>
        </a:xfrm>
      </p:grpSpPr>
      <p:sp>
        <p:nvSpPr>
          <p:cNvPr id="93" name="矩形 92">
            <a:extLst>
              <a:ext uri="{FF2B5EF4-FFF2-40B4-BE49-F238E27FC236}">
                <a16:creationId xmlns:a16="http://schemas.microsoft.com/office/drawing/2014/main" id="{E559AC88-ACB7-CE83-E131-4BBB3CB31A91}"/>
              </a:ext>
            </a:extLst>
          </p:cNvPr>
          <p:cNvSpPr/>
          <p:nvPr/>
        </p:nvSpPr>
        <p:spPr>
          <a:xfrm>
            <a:off x="94020" y="3423476"/>
            <a:ext cx="6997062" cy="3365516"/>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EC410BE4-3F30-7CD1-CA5E-EAD9421662F4}"/>
              </a:ext>
            </a:extLst>
          </p:cNvPr>
          <p:cNvSpPr/>
          <p:nvPr/>
        </p:nvSpPr>
        <p:spPr>
          <a:xfrm>
            <a:off x="109043" y="124193"/>
            <a:ext cx="6982039"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对话气泡: 圆角矩形 271">
            <a:extLst>
              <a:ext uri="{FF2B5EF4-FFF2-40B4-BE49-F238E27FC236}">
                <a16:creationId xmlns:a16="http://schemas.microsoft.com/office/drawing/2014/main" id="{2A1C94A3-BE2F-833A-0D3D-F87B356ADF54}"/>
              </a:ext>
            </a:extLst>
          </p:cNvPr>
          <p:cNvSpPr/>
          <p:nvPr/>
        </p:nvSpPr>
        <p:spPr>
          <a:xfrm>
            <a:off x="391559" y="188732"/>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8F49DCA-BC16-D697-4C1A-6E1033255ED7}"/>
              </a:ext>
            </a:extLst>
          </p:cNvPr>
          <p:cNvSpPr/>
          <p:nvPr/>
        </p:nvSpPr>
        <p:spPr>
          <a:xfrm>
            <a:off x="670289" y="1608172"/>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21D78049-12BF-E53A-58B5-DAF9DF8BE9D0}"/>
              </a:ext>
            </a:extLst>
          </p:cNvPr>
          <p:cNvSpPr/>
          <p:nvPr/>
        </p:nvSpPr>
        <p:spPr>
          <a:xfrm>
            <a:off x="975089" y="198143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10F2D5-6A93-4C45-7F10-C493BF82E817}"/>
              </a:ext>
            </a:extLst>
          </p:cNvPr>
          <p:cNvSpPr/>
          <p:nvPr/>
        </p:nvSpPr>
        <p:spPr>
          <a:xfrm>
            <a:off x="1029003" y="241932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D749CC83-3E9D-3C81-0FD6-585ED40FF221}"/>
              </a:ext>
            </a:extLst>
          </p:cNvPr>
          <p:cNvCxnSpPr>
            <a:cxnSpLocks/>
            <a:stCxn id="10" idx="3"/>
          </p:cNvCxnSpPr>
          <p:nvPr/>
        </p:nvCxnSpPr>
        <p:spPr>
          <a:xfrm flipH="1">
            <a:off x="447642" y="1724026"/>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22556FD2-04F8-1B71-C4B0-D94CC63AF13E}"/>
              </a:ext>
            </a:extLst>
          </p:cNvPr>
          <p:cNvCxnSpPr>
            <a:cxnSpLocks/>
            <a:stCxn id="10" idx="5"/>
            <a:endCxn id="11" idx="1"/>
          </p:cNvCxnSpPr>
          <p:nvPr/>
        </p:nvCxnSpPr>
        <p:spPr>
          <a:xfrm>
            <a:off x="780046" y="1724026"/>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ADB0A96-E330-66B0-18F8-7DBFD34DAB89}"/>
              </a:ext>
            </a:extLst>
          </p:cNvPr>
          <p:cNvCxnSpPr>
            <a:cxnSpLocks/>
          </p:cNvCxnSpPr>
          <p:nvPr/>
        </p:nvCxnSpPr>
        <p:spPr>
          <a:xfrm>
            <a:off x="493105" y="2077410"/>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7EFD0FF-B2B6-9E3E-48B7-CC804EDA1FC1}"/>
              </a:ext>
            </a:extLst>
          </p:cNvPr>
          <p:cNvCxnSpPr>
            <a:cxnSpLocks/>
            <a:stCxn id="11" idx="3"/>
          </p:cNvCxnSpPr>
          <p:nvPr/>
        </p:nvCxnSpPr>
        <p:spPr>
          <a:xfrm flipH="1">
            <a:off x="715752" y="2097287"/>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347E98-3664-69BB-33FF-02F63B5AB51F}"/>
              </a:ext>
            </a:extLst>
          </p:cNvPr>
          <p:cNvCxnSpPr>
            <a:cxnSpLocks/>
            <a:stCxn id="26" idx="2"/>
            <a:endCxn id="11" idx="7"/>
          </p:cNvCxnSpPr>
          <p:nvPr/>
        </p:nvCxnSpPr>
        <p:spPr>
          <a:xfrm flipH="1">
            <a:off x="1084846" y="1971755"/>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6664BFA2-A0B3-67F8-ADD3-DA5986AB4D0A}"/>
              </a:ext>
            </a:extLst>
          </p:cNvPr>
          <p:cNvCxnSpPr>
            <a:cxnSpLocks/>
            <a:stCxn id="12" idx="0"/>
            <a:endCxn id="11" idx="4"/>
          </p:cNvCxnSpPr>
          <p:nvPr/>
        </p:nvCxnSpPr>
        <p:spPr>
          <a:xfrm flipH="1" flipV="1">
            <a:off x="1039383" y="2117164"/>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2E79B756-8C80-048F-5C53-AC2478B8E84F}"/>
              </a:ext>
            </a:extLst>
          </p:cNvPr>
          <p:cNvCxnSpPr>
            <a:cxnSpLocks/>
            <a:stCxn id="25" idx="1"/>
            <a:endCxn id="11" idx="5"/>
          </p:cNvCxnSpPr>
          <p:nvPr/>
        </p:nvCxnSpPr>
        <p:spPr>
          <a:xfrm flipH="1" flipV="1">
            <a:off x="1084846" y="2097287"/>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2135A93E-D012-685F-5BBD-159D154109B1}"/>
              </a:ext>
            </a:extLst>
          </p:cNvPr>
          <p:cNvCxnSpPr>
            <a:cxnSpLocks/>
            <a:stCxn id="26" idx="5"/>
            <a:endCxn id="25" idx="0"/>
          </p:cNvCxnSpPr>
          <p:nvPr/>
        </p:nvCxnSpPr>
        <p:spPr>
          <a:xfrm>
            <a:off x="1442174" y="2019743"/>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6D3D1CA4-3935-64C3-A460-11AEC2B78B9E}"/>
              </a:ext>
            </a:extLst>
          </p:cNvPr>
          <p:cNvCxnSpPr>
            <a:cxnSpLocks/>
            <a:stCxn id="10" idx="4"/>
          </p:cNvCxnSpPr>
          <p:nvPr/>
        </p:nvCxnSpPr>
        <p:spPr>
          <a:xfrm flipH="1">
            <a:off x="670289" y="1743903"/>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4ACF474C-76EB-2A59-F630-C526339EA06D}"/>
              </a:ext>
            </a:extLst>
          </p:cNvPr>
          <p:cNvCxnSpPr>
            <a:cxnSpLocks/>
            <a:endCxn id="12" idx="2"/>
          </p:cNvCxnSpPr>
          <p:nvPr/>
        </p:nvCxnSpPr>
        <p:spPr>
          <a:xfrm>
            <a:off x="714033" y="2465837"/>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1FFE56A-0306-5A9C-416D-248D724F098F}"/>
              </a:ext>
            </a:extLst>
          </p:cNvPr>
          <p:cNvSpPr/>
          <p:nvPr/>
        </p:nvSpPr>
        <p:spPr>
          <a:xfrm>
            <a:off x="600751" y="235358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F02A649-8974-FE0F-4C34-B0C42247D4C8}"/>
              </a:ext>
            </a:extLst>
          </p:cNvPr>
          <p:cNvSpPr/>
          <p:nvPr/>
        </p:nvSpPr>
        <p:spPr>
          <a:xfrm>
            <a:off x="411187" y="194456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23152CD-5EAA-92D9-705A-EB989A78C24A}"/>
              </a:ext>
            </a:extLst>
          </p:cNvPr>
          <p:cNvSpPr/>
          <p:nvPr/>
        </p:nvSpPr>
        <p:spPr>
          <a:xfrm>
            <a:off x="1407224" y="22219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104E0AF4-0ABA-2303-C581-003D80F18E7A}"/>
              </a:ext>
            </a:extLst>
          </p:cNvPr>
          <p:cNvSpPr/>
          <p:nvPr/>
        </p:nvSpPr>
        <p:spPr>
          <a:xfrm>
            <a:off x="1332417" y="1903889"/>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B8353761-7DA9-9278-3FD7-413BBE67F100}"/>
              </a:ext>
            </a:extLst>
          </p:cNvPr>
          <p:cNvCxnSpPr>
            <a:cxnSpLocks/>
          </p:cNvCxnSpPr>
          <p:nvPr/>
        </p:nvCxnSpPr>
        <p:spPr>
          <a:xfrm flipH="1">
            <a:off x="1050118" y="1678801"/>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5B3CC276-C33A-4000-82B8-133F462D20F5}"/>
              </a:ext>
            </a:extLst>
          </p:cNvPr>
          <p:cNvSpPr/>
          <p:nvPr/>
        </p:nvSpPr>
        <p:spPr>
          <a:xfrm>
            <a:off x="1027259" y="159038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548C4E1D-7A8E-B912-FC17-49F4ACD4F35A}"/>
              </a:ext>
            </a:extLst>
          </p:cNvPr>
          <p:cNvSpPr/>
          <p:nvPr/>
        </p:nvSpPr>
        <p:spPr>
          <a:xfrm>
            <a:off x="1361761" y="157842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E99F11A1-8432-EDF3-B3A9-600F3D434A6D}"/>
              </a:ext>
            </a:extLst>
          </p:cNvPr>
          <p:cNvCxnSpPr>
            <a:cxnSpLocks/>
            <a:stCxn id="29" idx="6"/>
            <a:endCxn id="38" idx="2"/>
          </p:cNvCxnSpPr>
          <p:nvPr/>
        </p:nvCxnSpPr>
        <p:spPr>
          <a:xfrm flipV="1">
            <a:off x="1155847" y="1646292"/>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98F8E4DB-01A1-836F-AF8E-E1F2F09A9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4" y="1892367"/>
            <a:ext cx="277200" cy="277200"/>
          </a:xfrm>
          <a:prstGeom prst="rect">
            <a:avLst/>
          </a:prstGeom>
        </p:spPr>
      </p:pic>
      <p:pic>
        <p:nvPicPr>
          <p:cNvPr id="69" name="图片 68">
            <a:extLst>
              <a:ext uri="{FF2B5EF4-FFF2-40B4-BE49-F238E27FC236}">
                <a16:creationId xmlns:a16="http://schemas.microsoft.com/office/drawing/2014/main" id="{BD0EEAB7-7551-1C40-8C3A-9A6B4E26E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6" y="1288220"/>
            <a:ext cx="277200" cy="277200"/>
          </a:xfrm>
          <a:prstGeom prst="rect">
            <a:avLst/>
          </a:prstGeom>
        </p:spPr>
      </p:pic>
      <p:pic>
        <p:nvPicPr>
          <p:cNvPr id="70" name="图片 69">
            <a:extLst>
              <a:ext uri="{FF2B5EF4-FFF2-40B4-BE49-F238E27FC236}">
                <a16:creationId xmlns:a16="http://schemas.microsoft.com/office/drawing/2014/main" id="{2455A93F-21B1-0BFF-10C1-BB8CD0A0C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49" y="1519648"/>
            <a:ext cx="277200" cy="277200"/>
          </a:xfrm>
          <a:prstGeom prst="rect">
            <a:avLst/>
          </a:prstGeom>
        </p:spPr>
      </p:pic>
      <p:pic>
        <p:nvPicPr>
          <p:cNvPr id="79" name="图片 78">
            <a:extLst>
              <a:ext uri="{FF2B5EF4-FFF2-40B4-BE49-F238E27FC236}">
                <a16:creationId xmlns:a16="http://schemas.microsoft.com/office/drawing/2014/main" id="{890C56F7-95F2-EBA4-3E96-571AF3B35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8" y="1838841"/>
            <a:ext cx="277200" cy="277200"/>
          </a:xfrm>
          <a:prstGeom prst="rect">
            <a:avLst/>
          </a:prstGeom>
        </p:spPr>
      </p:pic>
      <p:pic>
        <p:nvPicPr>
          <p:cNvPr id="80" name="图片 79">
            <a:extLst>
              <a:ext uri="{FF2B5EF4-FFF2-40B4-BE49-F238E27FC236}">
                <a16:creationId xmlns:a16="http://schemas.microsoft.com/office/drawing/2014/main" id="{12AA2C46-E175-DE47-FD04-BE91292D9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6" y="2201541"/>
            <a:ext cx="277200" cy="277200"/>
          </a:xfrm>
          <a:prstGeom prst="rect">
            <a:avLst/>
          </a:prstGeom>
        </p:spPr>
      </p:pic>
      <p:pic>
        <p:nvPicPr>
          <p:cNvPr id="81" name="图片 80">
            <a:extLst>
              <a:ext uri="{FF2B5EF4-FFF2-40B4-BE49-F238E27FC236}">
                <a16:creationId xmlns:a16="http://schemas.microsoft.com/office/drawing/2014/main" id="{280E6421-3A39-9DF2-AC6D-63A91E3F8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29" y="1908408"/>
            <a:ext cx="277200" cy="277200"/>
          </a:xfrm>
          <a:prstGeom prst="rect">
            <a:avLst/>
          </a:prstGeom>
        </p:spPr>
      </p:pic>
      <p:pic>
        <p:nvPicPr>
          <p:cNvPr id="83" name="图片 82">
            <a:extLst>
              <a:ext uri="{FF2B5EF4-FFF2-40B4-BE49-F238E27FC236}">
                <a16:creationId xmlns:a16="http://schemas.microsoft.com/office/drawing/2014/main" id="{7F0A0C5D-7A67-03EC-2746-0AE0D954B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3" y="1323510"/>
            <a:ext cx="277200" cy="277200"/>
          </a:xfrm>
          <a:prstGeom prst="rect">
            <a:avLst/>
          </a:prstGeom>
        </p:spPr>
      </p:pic>
      <p:pic>
        <p:nvPicPr>
          <p:cNvPr id="84" name="图片 83">
            <a:extLst>
              <a:ext uri="{FF2B5EF4-FFF2-40B4-BE49-F238E27FC236}">
                <a16:creationId xmlns:a16="http://schemas.microsoft.com/office/drawing/2014/main" id="{E70EC3E1-AF9E-419C-086F-1C687BBE5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4" y="2273894"/>
            <a:ext cx="277200" cy="277200"/>
          </a:xfrm>
          <a:prstGeom prst="rect">
            <a:avLst/>
          </a:prstGeom>
        </p:spPr>
      </p:pic>
      <p:pic>
        <p:nvPicPr>
          <p:cNvPr id="85" name="图片 84">
            <a:extLst>
              <a:ext uri="{FF2B5EF4-FFF2-40B4-BE49-F238E27FC236}">
                <a16:creationId xmlns:a16="http://schemas.microsoft.com/office/drawing/2014/main" id="{E45D27FC-1476-71FB-C95B-E8C08F9B1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2" y="2356487"/>
            <a:ext cx="277200" cy="277200"/>
          </a:xfrm>
          <a:prstGeom prst="rect">
            <a:avLst/>
          </a:prstGeom>
        </p:spPr>
      </p:pic>
      <p:sp>
        <p:nvSpPr>
          <p:cNvPr id="87" name="文本框 86">
            <a:extLst>
              <a:ext uri="{FF2B5EF4-FFF2-40B4-BE49-F238E27FC236}">
                <a16:creationId xmlns:a16="http://schemas.microsoft.com/office/drawing/2014/main" id="{6D683EB3-12C3-1284-A041-2C0A314A0486}"/>
              </a:ext>
            </a:extLst>
          </p:cNvPr>
          <p:cNvSpPr txBox="1"/>
          <p:nvPr/>
        </p:nvSpPr>
        <p:spPr>
          <a:xfrm>
            <a:off x="283504" y="2588669"/>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61F10D57-7FB6-389E-3B58-88229BB045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7" y="235462"/>
            <a:ext cx="892474" cy="957600"/>
          </a:xfrm>
          <a:prstGeom prst="rect">
            <a:avLst/>
          </a:prstGeom>
        </p:spPr>
      </p:pic>
      <p:pic>
        <p:nvPicPr>
          <p:cNvPr id="3" name="图片 2">
            <a:extLst>
              <a:ext uri="{FF2B5EF4-FFF2-40B4-BE49-F238E27FC236}">
                <a16:creationId xmlns:a16="http://schemas.microsoft.com/office/drawing/2014/main" id="{0CF50C42-36F7-467A-E18C-14F1A9A86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29" y="1858044"/>
            <a:ext cx="892473" cy="957600"/>
          </a:xfrm>
          <a:prstGeom prst="rect">
            <a:avLst/>
          </a:prstGeom>
        </p:spPr>
      </p:pic>
      <p:sp>
        <p:nvSpPr>
          <p:cNvPr id="5" name="Google Shape;116;p19">
            <a:extLst>
              <a:ext uri="{FF2B5EF4-FFF2-40B4-BE49-F238E27FC236}">
                <a16:creationId xmlns:a16="http://schemas.microsoft.com/office/drawing/2014/main" id="{B717E05E-18CC-2077-C4DD-B1322E3F6566}"/>
              </a:ext>
            </a:extLst>
          </p:cNvPr>
          <p:cNvSpPr/>
          <p:nvPr/>
        </p:nvSpPr>
        <p:spPr>
          <a:xfrm>
            <a:off x="6171806" y="422734"/>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2989B64C-A86A-00DF-5D67-A9ED5CAA3621}"/>
              </a:ext>
            </a:extLst>
          </p:cNvPr>
          <p:cNvSpPr/>
          <p:nvPr/>
        </p:nvSpPr>
        <p:spPr>
          <a:xfrm>
            <a:off x="6320151" y="511071"/>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89FC1677-4470-6A04-2B50-4AEE196FD43C}"/>
              </a:ext>
            </a:extLst>
          </p:cNvPr>
          <p:cNvSpPr/>
          <p:nvPr/>
        </p:nvSpPr>
        <p:spPr>
          <a:xfrm>
            <a:off x="6420352" y="422733"/>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BA2892D-47FD-86A5-D868-AE5C085883A0}"/>
              </a:ext>
            </a:extLst>
          </p:cNvPr>
          <p:cNvSpPr/>
          <p:nvPr/>
        </p:nvSpPr>
        <p:spPr>
          <a:xfrm>
            <a:off x="6168761" y="1667215"/>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26E6EF3A-1936-B45F-DDBA-3D04CEDAE34D}"/>
              </a:ext>
            </a:extLst>
          </p:cNvPr>
          <p:cNvSpPr/>
          <p:nvPr/>
        </p:nvSpPr>
        <p:spPr>
          <a:xfrm>
            <a:off x="6317106" y="1755552"/>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FAC1EA-FF43-5874-167F-E71C55E2EED1}"/>
              </a:ext>
            </a:extLst>
          </p:cNvPr>
          <p:cNvSpPr/>
          <p:nvPr/>
        </p:nvSpPr>
        <p:spPr>
          <a:xfrm>
            <a:off x="6417307" y="1667214"/>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FE9EBE34-1205-2D8D-1AC1-47F93C216303}"/>
              </a:ext>
            </a:extLst>
          </p:cNvPr>
          <p:cNvSpPr txBox="1"/>
          <p:nvPr/>
        </p:nvSpPr>
        <p:spPr>
          <a:xfrm>
            <a:off x="3936173" y="2702032"/>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36F108B7-0D16-9C1E-AD33-2F1554CC7D2B}"/>
              </a:ext>
            </a:extLst>
          </p:cNvPr>
          <p:cNvSpPr txBox="1"/>
          <p:nvPr/>
        </p:nvSpPr>
        <p:spPr>
          <a:xfrm>
            <a:off x="3775540" y="1017641"/>
            <a:ext cx="143820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model</a:t>
            </a:r>
            <a:endParaRPr lang="zh-CN" altLang="en-US" sz="1400" dirty="0"/>
          </a:p>
        </p:txBody>
      </p:sp>
      <p:sp>
        <p:nvSpPr>
          <p:cNvPr id="39" name="文本框 38">
            <a:extLst>
              <a:ext uri="{FF2B5EF4-FFF2-40B4-BE49-F238E27FC236}">
                <a16:creationId xmlns:a16="http://schemas.microsoft.com/office/drawing/2014/main" id="{4F218CDC-BDE6-A55B-7E32-F90D6862FF80}"/>
              </a:ext>
            </a:extLst>
          </p:cNvPr>
          <p:cNvSpPr txBox="1"/>
          <p:nvPr/>
        </p:nvSpPr>
        <p:spPr>
          <a:xfrm>
            <a:off x="5812370" y="2393516"/>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397FB9B7-3912-D9C0-CEF3-6E8CC7298CC8}"/>
              </a:ext>
            </a:extLst>
          </p:cNvPr>
          <p:cNvCxnSpPr>
            <a:cxnSpLocks/>
          </p:cNvCxnSpPr>
          <p:nvPr/>
        </p:nvCxnSpPr>
        <p:spPr>
          <a:xfrm>
            <a:off x="1732924" y="1632877"/>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D07F641-3899-B182-9FF5-F5F257F172D0}"/>
              </a:ext>
            </a:extLst>
          </p:cNvPr>
          <p:cNvSpPr txBox="1"/>
          <p:nvPr/>
        </p:nvSpPr>
        <p:spPr>
          <a:xfrm>
            <a:off x="2392956" y="2003838"/>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D99F9434-DE63-C390-DFDB-E99AF922BE0F}"/>
              </a:ext>
            </a:extLst>
          </p:cNvPr>
          <p:cNvCxnSpPr>
            <a:cxnSpLocks/>
          </p:cNvCxnSpPr>
          <p:nvPr/>
        </p:nvCxnSpPr>
        <p:spPr>
          <a:xfrm flipV="1">
            <a:off x="3419886" y="731724"/>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5129F089-315F-80C9-8C0A-158C0322227A}"/>
              </a:ext>
            </a:extLst>
          </p:cNvPr>
          <p:cNvCxnSpPr>
            <a:cxnSpLocks/>
          </p:cNvCxnSpPr>
          <p:nvPr/>
        </p:nvCxnSpPr>
        <p:spPr>
          <a:xfrm rot="16200000" flipH="1">
            <a:off x="3441861" y="1751287"/>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48BD3BA6-1197-8C21-190E-378933869DE3}"/>
              </a:ext>
            </a:extLst>
          </p:cNvPr>
          <p:cNvSpPr txBox="1"/>
          <p:nvPr/>
        </p:nvSpPr>
        <p:spPr>
          <a:xfrm>
            <a:off x="4113329" y="1495296"/>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41E37504-9FA7-D946-C931-1AF8B4C5E471}"/>
              </a:ext>
            </a:extLst>
          </p:cNvPr>
          <p:cNvCxnSpPr>
            <a:cxnSpLocks/>
          </p:cNvCxnSpPr>
          <p:nvPr/>
        </p:nvCxnSpPr>
        <p:spPr>
          <a:xfrm>
            <a:off x="4520804" y="1265546"/>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BDEE9BD5-8C63-D04A-858E-A1B614868B84}"/>
              </a:ext>
            </a:extLst>
          </p:cNvPr>
          <p:cNvCxnSpPr/>
          <p:nvPr/>
        </p:nvCxnSpPr>
        <p:spPr>
          <a:xfrm>
            <a:off x="4520804" y="1718968"/>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CD1DE0F2-8B9F-A1C0-6FB5-3F024AE5F0B9}"/>
              </a:ext>
            </a:extLst>
          </p:cNvPr>
          <p:cNvSpPr/>
          <p:nvPr/>
        </p:nvSpPr>
        <p:spPr>
          <a:xfrm rot="16200000">
            <a:off x="2495117" y="1082814"/>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B5E328A0-7CF5-8645-1949-2A18CF6DD0A4}"/>
              </a:ext>
            </a:extLst>
          </p:cNvPr>
          <p:cNvSpPr/>
          <p:nvPr/>
        </p:nvSpPr>
        <p:spPr>
          <a:xfrm>
            <a:off x="2621949" y="1360434"/>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63294352-5B8A-7357-5F68-7ACA46C8F10C}"/>
              </a:ext>
            </a:extLst>
          </p:cNvPr>
          <p:cNvSpPr/>
          <p:nvPr/>
        </p:nvSpPr>
        <p:spPr>
          <a:xfrm>
            <a:off x="3134200" y="1184303"/>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43DFC8EB-1E71-9172-A463-B8CD7A93E23F}"/>
              </a:ext>
            </a:extLst>
          </p:cNvPr>
          <p:cNvSpPr/>
          <p:nvPr/>
        </p:nvSpPr>
        <p:spPr>
          <a:xfrm>
            <a:off x="2878075" y="1255453"/>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FE61FD92-AB3C-5509-BA93-4722D1844DAA}"/>
              </a:ext>
            </a:extLst>
          </p:cNvPr>
          <p:cNvSpPr txBox="1"/>
          <p:nvPr/>
        </p:nvSpPr>
        <p:spPr>
          <a:xfrm>
            <a:off x="1697323" y="1332281"/>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E5D4F22F-B719-60C3-8910-2351CFA4631D}"/>
              </a:ext>
            </a:extLst>
          </p:cNvPr>
          <p:cNvSpPr txBox="1"/>
          <p:nvPr/>
        </p:nvSpPr>
        <p:spPr>
          <a:xfrm>
            <a:off x="5733508" y="1079106"/>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6CFC83BC-2843-5795-87BE-17B7A9251D34}"/>
              </a:ext>
            </a:extLst>
          </p:cNvPr>
          <p:cNvCxnSpPr>
            <a:cxnSpLocks/>
            <a:stCxn id="39" idx="2"/>
          </p:cNvCxnSpPr>
          <p:nvPr/>
        </p:nvCxnSpPr>
        <p:spPr>
          <a:xfrm rot="5400000" flipH="1">
            <a:off x="4494623" y="908707"/>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508AEE47-0FA3-68E5-D1A7-8494960BF8AA}"/>
              </a:ext>
            </a:extLst>
          </p:cNvPr>
          <p:cNvCxnSpPr>
            <a:cxnSpLocks/>
          </p:cNvCxnSpPr>
          <p:nvPr/>
        </p:nvCxnSpPr>
        <p:spPr>
          <a:xfrm rot="16200000" flipH="1" flipV="1">
            <a:off x="4509970" y="-1000086"/>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ADB9E5E4-9BA7-A6FE-E2E0-F1422BD4178A}"/>
              </a:ext>
            </a:extLst>
          </p:cNvPr>
          <p:cNvSpPr/>
          <p:nvPr/>
        </p:nvSpPr>
        <p:spPr>
          <a:xfrm>
            <a:off x="5218126" y="156054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437BC450-833C-2AA1-769E-8061BCDEA8B5}"/>
              </a:ext>
            </a:extLst>
          </p:cNvPr>
          <p:cNvSpPr/>
          <p:nvPr/>
        </p:nvSpPr>
        <p:spPr>
          <a:xfrm>
            <a:off x="5218126" y="172034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2970443B-1E11-C46E-95F6-E9554FDE1999}"/>
              </a:ext>
            </a:extLst>
          </p:cNvPr>
          <p:cNvSpPr/>
          <p:nvPr/>
        </p:nvSpPr>
        <p:spPr>
          <a:xfrm>
            <a:off x="5218125" y="188014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60BDBFF3-BDF5-FE09-F253-66912328C1C2}"/>
              </a:ext>
            </a:extLst>
          </p:cNvPr>
          <p:cNvSpPr/>
          <p:nvPr/>
        </p:nvSpPr>
        <p:spPr>
          <a:xfrm>
            <a:off x="5218124" y="2039943"/>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9129E921-E41D-F3F4-4958-02687051DF0A}"/>
              </a:ext>
            </a:extLst>
          </p:cNvPr>
          <p:cNvSpPr/>
          <p:nvPr/>
        </p:nvSpPr>
        <p:spPr>
          <a:xfrm>
            <a:off x="5218123" y="2199741"/>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8FBDCF01-6D09-D705-4BA2-B8BD0E8AB2C4}"/>
              </a:ext>
            </a:extLst>
          </p:cNvPr>
          <p:cNvSpPr/>
          <p:nvPr/>
        </p:nvSpPr>
        <p:spPr>
          <a:xfrm>
            <a:off x="5216722" y="76925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8EC93BFD-616A-E74E-30E3-E6DEE176057E}"/>
              </a:ext>
            </a:extLst>
          </p:cNvPr>
          <p:cNvSpPr/>
          <p:nvPr/>
        </p:nvSpPr>
        <p:spPr>
          <a:xfrm>
            <a:off x="5216722" y="92905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36AECEB6-04A3-5475-2B17-06E1A94BC045}"/>
              </a:ext>
            </a:extLst>
          </p:cNvPr>
          <p:cNvSpPr/>
          <p:nvPr/>
        </p:nvSpPr>
        <p:spPr>
          <a:xfrm>
            <a:off x="5216721" y="108885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7529DC9-9F8C-6D89-14E5-3E77FC4B4FDA}"/>
              </a:ext>
            </a:extLst>
          </p:cNvPr>
          <p:cNvSpPr/>
          <p:nvPr/>
        </p:nvSpPr>
        <p:spPr>
          <a:xfrm>
            <a:off x="5216720" y="1248648"/>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A48EB04A-497A-E11E-62B1-484F653F81A6}"/>
              </a:ext>
            </a:extLst>
          </p:cNvPr>
          <p:cNvSpPr/>
          <p:nvPr/>
        </p:nvSpPr>
        <p:spPr>
          <a:xfrm>
            <a:off x="5216719" y="1408446"/>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B67AA27-3562-99FD-EE74-0B321209CA5D}"/>
              </a:ext>
            </a:extLst>
          </p:cNvPr>
          <p:cNvSpPr/>
          <p:nvPr/>
        </p:nvSpPr>
        <p:spPr>
          <a:xfrm>
            <a:off x="5477224" y="156714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3B52634F-AA7F-75B2-21CB-0638CF89CAAF}"/>
              </a:ext>
            </a:extLst>
          </p:cNvPr>
          <p:cNvSpPr/>
          <p:nvPr/>
        </p:nvSpPr>
        <p:spPr>
          <a:xfrm>
            <a:off x="5477224" y="172694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3A07A153-7570-D59F-306C-1559AB111ED4}"/>
              </a:ext>
            </a:extLst>
          </p:cNvPr>
          <p:cNvSpPr/>
          <p:nvPr/>
        </p:nvSpPr>
        <p:spPr>
          <a:xfrm>
            <a:off x="5477223" y="188674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B72F243E-0CFB-44AC-BA95-CF47CEF19B46}"/>
              </a:ext>
            </a:extLst>
          </p:cNvPr>
          <p:cNvSpPr/>
          <p:nvPr/>
        </p:nvSpPr>
        <p:spPr>
          <a:xfrm>
            <a:off x="5477222" y="2046538"/>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ECF3FB04-7DBE-4883-8DAB-AA148F2C06DE}"/>
              </a:ext>
            </a:extLst>
          </p:cNvPr>
          <p:cNvSpPr/>
          <p:nvPr/>
        </p:nvSpPr>
        <p:spPr>
          <a:xfrm>
            <a:off x="5477221" y="2206336"/>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4815281B-043D-241D-D74F-E3D7D1937F83}"/>
              </a:ext>
            </a:extLst>
          </p:cNvPr>
          <p:cNvSpPr/>
          <p:nvPr/>
        </p:nvSpPr>
        <p:spPr>
          <a:xfrm>
            <a:off x="5475820" y="77584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321DFD47-01B9-D347-B41D-A5A311E80AA7}"/>
              </a:ext>
            </a:extLst>
          </p:cNvPr>
          <p:cNvSpPr/>
          <p:nvPr/>
        </p:nvSpPr>
        <p:spPr>
          <a:xfrm>
            <a:off x="5475820" y="93564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4EA936F4-D805-DB36-1460-048B347D2C87}"/>
              </a:ext>
            </a:extLst>
          </p:cNvPr>
          <p:cNvSpPr/>
          <p:nvPr/>
        </p:nvSpPr>
        <p:spPr>
          <a:xfrm>
            <a:off x="5475819" y="109544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37905FDD-E446-37B6-4FD5-70A2D26D8215}"/>
              </a:ext>
            </a:extLst>
          </p:cNvPr>
          <p:cNvSpPr/>
          <p:nvPr/>
        </p:nvSpPr>
        <p:spPr>
          <a:xfrm>
            <a:off x="5475818" y="1255243"/>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8749D3D7-F1C7-30D2-764A-35C2D73A7C7C}"/>
              </a:ext>
            </a:extLst>
          </p:cNvPr>
          <p:cNvSpPr/>
          <p:nvPr/>
        </p:nvSpPr>
        <p:spPr>
          <a:xfrm>
            <a:off x="5475817" y="1415041"/>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DCDAD518-54C7-22E4-0D43-91C3001C6278}"/>
              </a:ext>
            </a:extLst>
          </p:cNvPr>
          <p:cNvSpPr/>
          <p:nvPr/>
        </p:nvSpPr>
        <p:spPr>
          <a:xfrm>
            <a:off x="5161143" y="716862"/>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D039850E-63BB-E9C1-09AA-93C6A2CE4B44}"/>
              </a:ext>
            </a:extLst>
          </p:cNvPr>
          <p:cNvCxnSpPr>
            <a:cxnSpLocks/>
          </p:cNvCxnSpPr>
          <p:nvPr/>
        </p:nvCxnSpPr>
        <p:spPr>
          <a:xfrm>
            <a:off x="4984165" y="796638"/>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08C1A2D3-B4BC-BF1A-4CD8-5F666BAE1F21}"/>
              </a:ext>
            </a:extLst>
          </p:cNvPr>
          <p:cNvCxnSpPr>
            <a:cxnSpLocks/>
          </p:cNvCxnSpPr>
          <p:nvPr/>
        </p:nvCxnSpPr>
        <p:spPr>
          <a:xfrm flipV="1">
            <a:off x="4925102" y="2261227"/>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F53259FE-991A-AF42-8845-D46D5F88DED5}"/>
              </a:ext>
            </a:extLst>
          </p:cNvPr>
          <p:cNvCxnSpPr>
            <a:cxnSpLocks/>
          </p:cNvCxnSpPr>
          <p:nvPr/>
        </p:nvCxnSpPr>
        <p:spPr>
          <a:xfrm>
            <a:off x="5734390" y="864427"/>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2CB925D3-68D9-2BED-97AB-894C84519737}"/>
              </a:ext>
            </a:extLst>
          </p:cNvPr>
          <p:cNvCxnSpPr>
            <a:cxnSpLocks/>
          </p:cNvCxnSpPr>
          <p:nvPr/>
        </p:nvCxnSpPr>
        <p:spPr>
          <a:xfrm>
            <a:off x="5722380" y="2110698"/>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38BFA73E-A66E-F607-5221-FC760A7AAB32}"/>
              </a:ext>
            </a:extLst>
          </p:cNvPr>
          <p:cNvSpPr txBox="1"/>
          <p:nvPr/>
        </p:nvSpPr>
        <p:spPr>
          <a:xfrm>
            <a:off x="362635" y="161281"/>
            <a:ext cx="2767513" cy="954107"/>
          </a:xfrm>
          <a:prstGeom prst="rect">
            <a:avLst/>
          </a:prstGeom>
          <a:noFill/>
        </p:spPr>
        <p:txBody>
          <a:bodyPr wrap="square">
            <a:spAutoFit/>
          </a:bodyPr>
          <a:lstStyle/>
          <a:p>
            <a:r>
              <a:rPr lang="zh-CN" altLang="en-US" sz="1400" b="1" i="1" dirty="0">
                <a:latin typeface="Times New Roman" panose="02020603050405020304" pitchFamily="18" charset="0"/>
                <a:cs typeface="Times New Roman" panose="02020603050405020304" pitchFamily="18" charset="0"/>
              </a:rPr>
              <a:t>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zh-CN" altLang="en-US" sz="1400" b="1" i="1" dirty="0">
                <a:latin typeface="Times New Roman" panose="02020603050405020304" pitchFamily="18" charset="0"/>
                <a:cs typeface="Times New Roman" panose="02020603050405020304" pitchFamily="18" charset="0"/>
              </a:rPr>
              <a:t>abstract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D93A1B8C-8C08-F1A1-AF88-1320D8424A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6" y="908133"/>
            <a:ext cx="258664" cy="258664"/>
          </a:xfrm>
          <a:prstGeom prst="rect">
            <a:avLst/>
          </a:prstGeom>
        </p:spPr>
      </p:pic>
      <p:pic>
        <p:nvPicPr>
          <p:cNvPr id="275" name="图片 274">
            <a:extLst>
              <a:ext uri="{FF2B5EF4-FFF2-40B4-BE49-F238E27FC236}">
                <a16:creationId xmlns:a16="http://schemas.microsoft.com/office/drawing/2014/main" id="{17B88460-F6D1-9097-DC18-64DFC9EFBD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7" y="2024769"/>
            <a:ext cx="258664" cy="258664"/>
          </a:xfrm>
          <a:prstGeom prst="rect">
            <a:avLst/>
          </a:prstGeom>
        </p:spPr>
      </p:pic>
      <p:sp>
        <p:nvSpPr>
          <p:cNvPr id="277" name="椭圆 276">
            <a:extLst>
              <a:ext uri="{FF2B5EF4-FFF2-40B4-BE49-F238E27FC236}">
                <a16:creationId xmlns:a16="http://schemas.microsoft.com/office/drawing/2014/main" id="{D92A8AF6-9188-F4FD-CD9B-DB3F262EB478}"/>
              </a:ext>
            </a:extLst>
          </p:cNvPr>
          <p:cNvSpPr/>
          <p:nvPr/>
        </p:nvSpPr>
        <p:spPr>
          <a:xfrm>
            <a:off x="351894" y="518356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31A5CE6D-473A-1093-F3E5-0F89CAE1AC1B}"/>
              </a:ext>
            </a:extLst>
          </p:cNvPr>
          <p:cNvSpPr/>
          <p:nvPr/>
        </p:nvSpPr>
        <p:spPr>
          <a:xfrm>
            <a:off x="722318" y="556824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639AD184-1162-C9A6-4B53-8159DC3706DA}"/>
              </a:ext>
            </a:extLst>
          </p:cNvPr>
          <p:cNvSpPr/>
          <p:nvPr/>
        </p:nvSpPr>
        <p:spPr>
          <a:xfrm>
            <a:off x="764119" y="467133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C1AB4470-828A-9182-8CDC-3A1F5F54773B}"/>
              </a:ext>
            </a:extLst>
          </p:cNvPr>
          <p:cNvSpPr/>
          <p:nvPr/>
        </p:nvSpPr>
        <p:spPr>
          <a:xfrm>
            <a:off x="851642" y="514678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2B6CC9E4-BEFD-F1A4-B08D-BE2022CD3813}"/>
              </a:ext>
            </a:extLst>
          </p:cNvPr>
          <p:cNvSpPr/>
          <p:nvPr/>
        </p:nvSpPr>
        <p:spPr>
          <a:xfrm>
            <a:off x="1153236" y="541472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7A4EDC88-1F71-05D2-BFBE-0A9610EF3F4A}"/>
              </a:ext>
            </a:extLst>
          </p:cNvPr>
          <p:cNvSpPr/>
          <p:nvPr/>
        </p:nvSpPr>
        <p:spPr>
          <a:xfrm>
            <a:off x="1146529" y="486294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85E2E2D7-8C1C-94DC-914B-7AB5FC993E63}"/>
              </a:ext>
            </a:extLst>
          </p:cNvPr>
          <p:cNvCxnSpPr>
            <a:cxnSpLocks/>
            <a:stCxn id="280" idx="0"/>
            <a:endCxn id="279" idx="4"/>
          </p:cNvCxnSpPr>
          <p:nvPr/>
        </p:nvCxnSpPr>
        <p:spPr>
          <a:xfrm flipH="1" flipV="1">
            <a:off x="828413" y="480706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E76DD473-DDE0-871E-525B-BC5340AE6C84}"/>
              </a:ext>
            </a:extLst>
          </p:cNvPr>
          <p:cNvCxnSpPr>
            <a:cxnSpLocks/>
            <a:stCxn id="277" idx="7"/>
            <a:endCxn id="279" idx="2"/>
          </p:cNvCxnSpPr>
          <p:nvPr/>
        </p:nvCxnSpPr>
        <p:spPr>
          <a:xfrm flipV="1">
            <a:off x="461651" y="473920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A63C49CE-358C-D987-171A-F08F6813E3C7}"/>
              </a:ext>
            </a:extLst>
          </p:cNvPr>
          <p:cNvCxnSpPr>
            <a:cxnSpLocks/>
            <a:stCxn id="278" idx="1"/>
            <a:endCxn id="277" idx="5"/>
          </p:cNvCxnSpPr>
          <p:nvPr/>
        </p:nvCxnSpPr>
        <p:spPr>
          <a:xfrm flipH="1" flipV="1">
            <a:off x="461651" y="529942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AE2865FA-0716-0637-F6FA-C662E71AE120}"/>
              </a:ext>
            </a:extLst>
          </p:cNvPr>
          <p:cNvCxnSpPr>
            <a:cxnSpLocks/>
            <a:stCxn id="278" idx="7"/>
            <a:endCxn id="280" idx="4"/>
          </p:cNvCxnSpPr>
          <p:nvPr/>
        </p:nvCxnSpPr>
        <p:spPr>
          <a:xfrm flipV="1">
            <a:off x="832075" y="528251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CAE07047-E6D2-7E9D-596E-EBFF3DDB44AD}"/>
              </a:ext>
            </a:extLst>
          </p:cNvPr>
          <p:cNvCxnSpPr>
            <a:cxnSpLocks/>
            <a:stCxn id="280" idx="7"/>
            <a:endCxn id="282" idx="3"/>
          </p:cNvCxnSpPr>
          <p:nvPr/>
        </p:nvCxnSpPr>
        <p:spPr>
          <a:xfrm flipV="1">
            <a:off x="961399" y="497880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9D6CF2FC-D1E4-E992-5CC4-010D767DB689}"/>
              </a:ext>
            </a:extLst>
          </p:cNvPr>
          <p:cNvCxnSpPr>
            <a:cxnSpLocks/>
            <a:stCxn id="281" idx="1"/>
          </p:cNvCxnSpPr>
          <p:nvPr/>
        </p:nvCxnSpPr>
        <p:spPr>
          <a:xfrm flipH="1" flipV="1">
            <a:off x="964250" y="523737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E08F1311-1EB9-2F13-5AB4-03D67CDF0D4F}"/>
              </a:ext>
            </a:extLst>
          </p:cNvPr>
          <p:cNvCxnSpPr>
            <a:cxnSpLocks/>
            <a:stCxn id="281" idx="0"/>
            <a:endCxn id="282" idx="4"/>
          </p:cNvCxnSpPr>
          <p:nvPr/>
        </p:nvCxnSpPr>
        <p:spPr>
          <a:xfrm flipH="1" flipV="1">
            <a:off x="1210823" y="499867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6F89EC19-120B-F83B-EF7D-A4BC0744E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436" y="4486345"/>
            <a:ext cx="277200" cy="277200"/>
          </a:xfrm>
          <a:prstGeom prst="rect">
            <a:avLst/>
          </a:prstGeom>
        </p:spPr>
      </p:pic>
      <p:pic>
        <p:nvPicPr>
          <p:cNvPr id="313" name="图片 312">
            <a:extLst>
              <a:ext uri="{FF2B5EF4-FFF2-40B4-BE49-F238E27FC236}">
                <a16:creationId xmlns:a16="http://schemas.microsoft.com/office/drawing/2014/main" id="{005C37CE-4132-B20B-9965-4B4401E33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90" y="5067071"/>
            <a:ext cx="277200" cy="277200"/>
          </a:xfrm>
          <a:prstGeom prst="rect">
            <a:avLst/>
          </a:prstGeom>
        </p:spPr>
      </p:pic>
      <p:pic>
        <p:nvPicPr>
          <p:cNvPr id="316" name="图片 315">
            <a:extLst>
              <a:ext uri="{FF2B5EF4-FFF2-40B4-BE49-F238E27FC236}">
                <a16:creationId xmlns:a16="http://schemas.microsoft.com/office/drawing/2014/main" id="{6E12AC0E-381A-F85E-4CFC-5B12644AA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00" y="4867541"/>
            <a:ext cx="277200" cy="277200"/>
          </a:xfrm>
          <a:prstGeom prst="rect">
            <a:avLst/>
          </a:prstGeom>
        </p:spPr>
      </p:pic>
      <p:pic>
        <p:nvPicPr>
          <p:cNvPr id="317" name="图片 316">
            <a:extLst>
              <a:ext uri="{FF2B5EF4-FFF2-40B4-BE49-F238E27FC236}">
                <a16:creationId xmlns:a16="http://schemas.microsoft.com/office/drawing/2014/main" id="{0E0567A8-CA4F-8AE5-F240-D2ED01216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933" y="5548233"/>
            <a:ext cx="277200" cy="277200"/>
          </a:xfrm>
          <a:prstGeom prst="rect">
            <a:avLst/>
          </a:prstGeom>
        </p:spPr>
      </p:pic>
      <p:pic>
        <p:nvPicPr>
          <p:cNvPr id="318" name="图片 317">
            <a:extLst>
              <a:ext uri="{FF2B5EF4-FFF2-40B4-BE49-F238E27FC236}">
                <a16:creationId xmlns:a16="http://schemas.microsoft.com/office/drawing/2014/main" id="{E67A5629-9458-D4E1-6A11-1DBB7270F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168" y="4604396"/>
            <a:ext cx="277200" cy="277200"/>
          </a:xfrm>
          <a:prstGeom prst="rect">
            <a:avLst/>
          </a:prstGeom>
        </p:spPr>
      </p:pic>
      <p:pic>
        <p:nvPicPr>
          <p:cNvPr id="319" name="图片 318">
            <a:extLst>
              <a:ext uri="{FF2B5EF4-FFF2-40B4-BE49-F238E27FC236}">
                <a16:creationId xmlns:a16="http://schemas.microsoft.com/office/drawing/2014/main" id="{E11D0C98-5865-2A56-13AE-67037189C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917" y="5397878"/>
            <a:ext cx="277200" cy="277200"/>
          </a:xfrm>
          <a:prstGeom prst="rect">
            <a:avLst/>
          </a:prstGeom>
        </p:spPr>
      </p:pic>
      <p:cxnSp>
        <p:nvCxnSpPr>
          <p:cNvPr id="320" name="直接箭头连接符 319">
            <a:extLst>
              <a:ext uri="{FF2B5EF4-FFF2-40B4-BE49-F238E27FC236}">
                <a16:creationId xmlns:a16="http://schemas.microsoft.com/office/drawing/2014/main" id="{14E7E9FE-5DC8-AB83-118B-7DDEC128C5A2}"/>
              </a:ext>
            </a:extLst>
          </p:cNvPr>
          <p:cNvCxnSpPr>
            <a:cxnSpLocks/>
          </p:cNvCxnSpPr>
          <p:nvPr/>
        </p:nvCxnSpPr>
        <p:spPr>
          <a:xfrm>
            <a:off x="1288922" y="523803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DA180AF7-5F4D-44C0-F0A9-748DD0872B2B}"/>
              </a:ext>
            </a:extLst>
          </p:cNvPr>
          <p:cNvSpPr txBox="1"/>
          <p:nvPr/>
        </p:nvSpPr>
        <p:spPr>
          <a:xfrm>
            <a:off x="1257169" y="494370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62EAF4AA-9CEE-20BD-5AE5-FD2D842B7A35}"/>
              </a:ext>
            </a:extLst>
          </p:cNvPr>
          <p:cNvSpPr/>
          <p:nvPr/>
        </p:nvSpPr>
        <p:spPr>
          <a:xfrm>
            <a:off x="563350" y="3552426"/>
            <a:ext cx="6452364"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F79C0111-8F9A-1371-1A12-DFB77E95E559}"/>
              </a:ext>
            </a:extLst>
          </p:cNvPr>
          <p:cNvCxnSpPr>
            <a:cxnSpLocks/>
            <a:endCxn id="322" idx="0"/>
          </p:cNvCxnSpPr>
          <p:nvPr/>
        </p:nvCxnSpPr>
        <p:spPr>
          <a:xfrm rot="16200000" flipH="1">
            <a:off x="1249536" y="460779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D613E7C2-8077-2788-1098-6DC75536EAC8}"/>
                  </a:ext>
                </a:extLst>
              </p:cNvPr>
              <p:cNvSpPr txBox="1"/>
              <p:nvPr/>
            </p:nvSpPr>
            <p:spPr>
              <a:xfrm>
                <a:off x="587043" y="3500233"/>
                <a:ext cx="6425799"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textual information and adjacency relationship about two nodes, provide corresponding prompts to mislead the shadow model. You should provide prompts for the title and abstract.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D613E7C2-8077-2788-1098-6DC75536EAC8}"/>
                  </a:ext>
                </a:extLst>
              </p:cNvPr>
              <p:cNvSpPr txBox="1">
                <a:spLocks noRot="1" noChangeAspect="1" noMove="1" noResize="1" noEditPoints="1" noAdjustHandles="1" noChangeArrowheads="1" noChangeShapeType="1" noTextEdit="1"/>
              </p:cNvSpPr>
              <p:nvPr/>
            </p:nvSpPr>
            <p:spPr>
              <a:xfrm>
                <a:off x="587043" y="3500233"/>
                <a:ext cx="6425799" cy="971420"/>
              </a:xfrm>
              <a:prstGeom prst="rect">
                <a:avLst/>
              </a:prstGeom>
              <a:blipFill>
                <a:blip r:embed="rId8"/>
                <a:stretch>
                  <a:fillRect l="-395" t="-1282" r="-988" b="-2564"/>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174C642E-2532-B973-9766-70B08E9A63DD}"/>
              </a:ext>
            </a:extLst>
          </p:cNvPr>
          <p:cNvCxnSpPr>
            <a:cxnSpLocks/>
          </p:cNvCxnSpPr>
          <p:nvPr/>
        </p:nvCxnSpPr>
        <p:spPr>
          <a:xfrm>
            <a:off x="5618569" y="435473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1061CB81-FA02-3AFE-AFDB-52FCC4B537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45462" y="4949533"/>
            <a:ext cx="644266" cy="644266"/>
          </a:xfrm>
          <a:prstGeom prst="rect">
            <a:avLst/>
          </a:prstGeom>
        </p:spPr>
      </p:pic>
      <p:pic>
        <p:nvPicPr>
          <p:cNvPr id="339" name="图片 338">
            <a:extLst>
              <a:ext uri="{FF2B5EF4-FFF2-40B4-BE49-F238E27FC236}">
                <a16:creationId xmlns:a16="http://schemas.microsoft.com/office/drawing/2014/main" id="{75B7403D-EAFA-E6E3-0C23-1AD915F4F6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4101" y="4710099"/>
            <a:ext cx="258664" cy="258664"/>
          </a:xfrm>
          <a:prstGeom prst="rect">
            <a:avLst/>
          </a:prstGeom>
        </p:spPr>
      </p:pic>
      <p:sp>
        <p:nvSpPr>
          <p:cNvPr id="345" name="矩形 344">
            <a:extLst>
              <a:ext uri="{FF2B5EF4-FFF2-40B4-BE49-F238E27FC236}">
                <a16:creationId xmlns:a16="http://schemas.microsoft.com/office/drawing/2014/main" id="{10083451-1CAB-75B4-5F71-5EB7D1B0A686}"/>
              </a:ext>
            </a:extLst>
          </p:cNvPr>
          <p:cNvSpPr/>
          <p:nvPr/>
        </p:nvSpPr>
        <p:spPr>
          <a:xfrm>
            <a:off x="1831868" y="4907486"/>
            <a:ext cx="657860" cy="70821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7" name="直接箭头连接符 346">
            <a:extLst>
              <a:ext uri="{FF2B5EF4-FFF2-40B4-BE49-F238E27FC236}">
                <a16:creationId xmlns:a16="http://schemas.microsoft.com/office/drawing/2014/main" id="{8C00CCD5-DE60-1C7F-4D91-18596BFFCC61}"/>
              </a:ext>
            </a:extLst>
          </p:cNvPr>
          <p:cNvCxnSpPr>
            <a:cxnSpLocks/>
          </p:cNvCxnSpPr>
          <p:nvPr/>
        </p:nvCxnSpPr>
        <p:spPr>
          <a:xfrm>
            <a:off x="2555331" y="5214525"/>
            <a:ext cx="4152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9" name="文本框 348">
            <a:extLst>
              <a:ext uri="{FF2B5EF4-FFF2-40B4-BE49-F238E27FC236}">
                <a16:creationId xmlns:a16="http://schemas.microsoft.com/office/drawing/2014/main" id="{0EC41EA0-D25E-F815-3249-86B3192AF8DF}"/>
              </a:ext>
            </a:extLst>
          </p:cNvPr>
          <p:cNvSpPr txBox="1"/>
          <p:nvPr/>
        </p:nvSpPr>
        <p:spPr>
          <a:xfrm>
            <a:off x="2428359" y="4921531"/>
            <a:ext cx="72809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sp>
        <p:nvSpPr>
          <p:cNvPr id="352" name="矩形: 圆角 351">
            <a:extLst>
              <a:ext uri="{FF2B5EF4-FFF2-40B4-BE49-F238E27FC236}">
                <a16:creationId xmlns:a16="http://schemas.microsoft.com/office/drawing/2014/main" id="{16E1814E-50BE-FD8B-DD12-F2BA08E2B693}"/>
              </a:ext>
            </a:extLst>
          </p:cNvPr>
          <p:cNvSpPr/>
          <p:nvPr/>
        </p:nvSpPr>
        <p:spPr>
          <a:xfrm>
            <a:off x="102824" y="6057267"/>
            <a:ext cx="3117636" cy="726469"/>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4BEBE0C1-3E8A-77B4-7C8B-A31990BF45C5}"/>
              </a:ext>
            </a:extLst>
          </p:cNvPr>
          <p:cNvSpPr txBox="1"/>
          <p:nvPr/>
        </p:nvSpPr>
        <p:spPr>
          <a:xfrm>
            <a:off x="100088" y="6050328"/>
            <a:ext cx="3244380"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solidFill>
                  <a:srgbClr val="FF0000"/>
                </a:solidFill>
                <a:latin typeface="Times New Roman" panose="02020603050405020304" pitchFamily="18" charset="0"/>
                <a:cs typeface="Times New Roman" panose="02020603050405020304" pitchFamily="18" charset="0"/>
              </a:rPr>
              <a:t>user prompt </a:t>
            </a:r>
            <a:r>
              <a:rPr lang="en-US" altLang="zh-CN" sz="1400" i="1" dirty="0">
                <a:latin typeface="Times New Roman" panose="02020603050405020304" pitchFamily="18" charset="0"/>
                <a:cs typeface="Times New Roman" panose="02020603050405020304" pitchFamily="18" charset="0"/>
              </a:rPr>
              <a:t>from the LLM.</a:t>
            </a:r>
          </a:p>
          <a:p>
            <a:r>
              <a:rPr lang="en-US" altLang="zh-CN" sz="1400" b="1" i="1" dirty="0">
                <a:latin typeface="Times New Roman" panose="02020603050405020304" pitchFamily="18" charset="0"/>
                <a:cs typeface="Times New Roman" panose="02020603050405020304" pitchFamily="18" charset="0"/>
              </a:rPr>
              <a:t>Input : </a:t>
            </a:r>
            <a:r>
              <a:rPr lang="en-US" altLang="zh-CN" sz="1400" i="1" dirty="0">
                <a:solidFill>
                  <a:srgbClr val="FF0000"/>
                </a:solidFill>
                <a:latin typeface="Times New Roman" panose="02020603050405020304" pitchFamily="18" charset="0"/>
                <a:cs typeface="Times New Roman" panose="02020603050405020304" pitchFamily="18" charset="0"/>
              </a:rPr>
              <a:t>user content </a:t>
            </a:r>
            <a:r>
              <a:rPr lang="en-US" altLang="zh-CN" sz="1400" i="1" dirty="0">
                <a:latin typeface="Times New Roman" panose="02020603050405020304" pitchFamily="18" charset="0"/>
                <a:cs typeface="Times New Roman" panose="02020603050405020304" pitchFamily="18" charset="0"/>
              </a:rPr>
              <a:t>from the input LLM.</a:t>
            </a:r>
          </a:p>
          <a:p>
            <a:r>
              <a:rPr lang="en-US" altLang="zh-CN" sz="1400" b="1" i="1" dirty="0">
                <a:latin typeface="Times New Roman" panose="02020603050405020304" pitchFamily="18" charset="0"/>
                <a:cs typeface="Times New Roman" panose="02020603050405020304" pitchFamily="18" charset="0"/>
              </a:rPr>
              <a:t>Output: t</a:t>
            </a:r>
            <a:r>
              <a:rPr lang="en-US" altLang="zh-CN" sz="1400" i="1" dirty="0">
                <a:latin typeface="Times New Roman" panose="02020603050405020304" pitchFamily="18" charset="0"/>
                <a:cs typeface="Times New Roman" panose="02020603050405020304" pitchFamily="18" charset="0"/>
              </a:rPr>
              <a:t>ext attribute graph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6EAD5ABA-95B3-2D44-22BF-3C5AE9B08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1754" y="4658932"/>
            <a:ext cx="892473" cy="957600"/>
          </a:xfrm>
          <a:prstGeom prst="rect">
            <a:avLst/>
          </a:prstGeom>
        </p:spPr>
      </p:pic>
      <p:pic>
        <p:nvPicPr>
          <p:cNvPr id="274" name="图片 273">
            <a:extLst>
              <a:ext uri="{FF2B5EF4-FFF2-40B4-BE49-F238E27FC236}">
                <a16:creationId xmlns:a16="http://schemas.microsoft.com/office/drawing/2014/main" id="{239B2235-DE28-BD24-84E7-51E1246E4C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75142" y="4446998"/>
            <a:ext cx="258664" cy="258664"/>
          </a:xfrm>
          <a:prstGeom prst="rect">
            <a:avLst/>
          </a:prstGeom>
        </p:spPr>
      </p:pic>
      <p:sp>
        <p:nvSpPr>
          <p:cNvPr id="355" name="文本框 354">
            <a:extLst>
              <a:ext uri="{FF2B5EF4-FFF2-40B4-BE49-F238E27FC236}">
                <a16:creationId xmlns:a16="http://schemas.microsoft.com/office/drawing/2014/main" id="{4FF6B2A5-889B-6892-5A94-E8CD02998354}"/>
              </a:ext>
            </a:extLst>
          </p:cNvPr>
          <p:cNvSpPr txBox="1"/>
          <p:nvPr/>
        </p:nvSpPr>
        <p:spPr>
          <a:xfrm>
            <a:off x="4478865" y="5711961"/>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56" name="直接箭头连接符 355">
            <a:extLst>
              <a:ext uri="{FF2B5EF4-FFF2-40B4-BE49-F238E27FC236}">
                <a16:creationId xmlns:a16="http://schemas.microsoft.com/office/drawing/2014/main" id="{3554F7FB-8B43-AB7C-26E5-50E0CD298694}"/>
              </a:ext>
            </a:extLst>
          </p:cNvPr>
          <p:cNvCxnSpPr>
            <a:cxnSpLocks/>
          </p:cNvCxnSpPr>
          <p:nvPr/>
        </p:nvCxnSpPr>
        <p:spPr>
          <a:xfrm>
            <a:off x="4074567" y="5139506"/>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AE24892F-3934-8E44-0C6A-4A2EE71C07A5}"/>
              </a:ext>
            </a:extLst>
          </p:cNvPr>
          <p:cNvCxnSpPr>
            <a:cxnSpLocks/>
          </p:cNvCxnSpPr>
          <p:nvPr/>
        </p:nvCxnSpPr>
        <p:spPr>
          <a:xfrm flipV="1">
            <a:off x="2133014" y="5428558"/>
            <a:ext cx="963488" cy="635815"/>
          </a:xfrm>
          <a:prstGeom prst="curvedConnector3">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1B3297CD-BCE2-5F57-53C5-2D0BBFC528F8}"/>
              </a:ext>
            </a:extLst>
          </p:cNvPr>
          <p:cNvSpPr/>
          <p:nvPr/>
        </p:nvSpPr>
        <p:spPr>
          <a:xfrm>
            <a:off x="3090974" y="51367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6B90D785-65C3-C583-9BD8-C5F920DA8460}"/>
              </a:ext>
            </a:extLst>
          </p:cNvPr>
          <p:cNvSpPr/>
          <p:nvPr/>
        </p:nvSpPr>
        <p:spPr>
          <a:xfrm>
            <a:off x="3461398" y="552137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DA8C7AB6-268B-3954-142B-986E9409DD99}"/>
              </a:ext>
            </a:extLst>
          </p:cNvPr>
          <p:cNvSpPr/>
          <p:nvPr/>
        </p:nvSpPr>
        <p:spPr>
          <a:xfrm>
            <a:off x="3503199" y="462446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9F3C7EC1-22C0-32D1-8E39-727C1298AEBB}"/>
              </a:ext>
            </a:extLst>
          </p:cNvPr>
          <p:cNvSpPr/>
          <p:nvPr/>
        </p:nvSpPr>
        <p:spPr>
          <a:xfrm>
            <a:off x="3590722" y="509992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E6294946-644E-7A20-6880-A064D64E0832}"/>
              </a:ext>
            </a:extLst>
          </p:cNvPr>
          <p:cNvSpPr/>
          <p:nvPr/>
        </p:nvSpPr>
        <p:spPr>
          <a:xfrm>
            <a:off x="3892316" y="536785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200E8E-2B5A-BDFC-C78A-866B9C7A6E6E}"/>
              </a:ext>
            </a:extLst>
          </p:cNvPr>
          <p:cNvSpPr/>
          <p:nvPr/>
        </p:nvSpPr>
        <p:spPr>
          <a:xfrm>
            <a:off x="3885609" y="481607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9E8DD044-38B5-B553-DD08-389513370BEF}"/>
              </a:ext>
            </a:extLst>
          </p:cNvPr>
          <p:cNvCxnSpPr>
            <a:cxnSpLocks/>
            <a:stCxn id="30" idx="7"/>
            <a:endCxn id="33" idx="2"/>
          </p:cNvCxnSpPr>
          <p:nvPr/>
        </p:nvCxnSpPr>
        <p:spPr>
          <a:xfrm flipV="1">
            <a:off x="3200731" y="469233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6030F874-706A-9851-4340-F1608CD11B4D}"/>
              </a:ext>
            </a:extLst>
          </p:cNvPr>
          <p:cNvCxnSpPr>
            <a:cxnSpLocks/>
            <a:stCxn id="31" idx="1"/>
            <a:endCxn id="30" idx="5"/>
          </p:cNvCxnSpPr>
          <p:nvPr/>
        </p:nvCxnSpPr>
        <p:spPr>
          <a:xfrm flipH="1" flipV="1">
            <a:off x="3200731" y="525255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89BC7746-95DC-6AC1-5A71-F9F3C73D930F}"/>
              </a:ext>
            </a:extLst>
          </p:cNvPr>
          <p:cNvCxnSpPr>
            <a:cxnSpLocks/>
            <a:stCxn id="31" idx="7"/>
            <a:endCxn id="34" idx="4"/>
          </p:cNvCxnSpPr>
          <p:nvPr/>
        </p:nvCxnSpPr>
        <p:spPr>
          <a:xfrm flipV="1">
            <a:off x="3571155" y="523565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241776C9-3820-7D60-E1F4-FEDD0B3A4CCA}"/>
              </a:ext>
            </a:extLst>
          </p:cNvPr>
          <p:cNvCxnSpPr>
            <a:cxnSpLocks/>
            <a:stCxn id="34" idx="7"/>
            <a:endCxn id="40" idx="3"/>
          </p:cNvCxnSpPr>
          <p:nvPr/>
        </p:nvCxnSpPr>
        <p:spPr>
          <a:xfrm flipV="1">
            <a:off x="3700479" y="493193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70ADBDC7-ED89-3C93-1E2C-EC6C5525D42F}"/>
              </a:ext>
            </a:extLst>
          </p:cNvPr>
          <p:cNvCxnSpPr>
            <a:cxnSpLocks/>
            <a:stCxn id="37" idx="1"/>
          </p:cNvCxnSpPr>
          <p:nvPr/>
        </p:nvCxnSpPr>
        <p:spPr>
          <a:xfrm flipH="1" flipV="1">
            <a:off x="3703330" y="519050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03FBE773-C9A3-F357-32EE-C9E6CF1ADF1F}"/>
              </a:ext>
            </a:extLst>
          </p:cNvPr>
          <p:cNvCxnSpPr>
            <a:cxnSpLocks/>
            <a:stCxn id="37" idx="0"/>
            <a:endCxn id="40" idx="4"/>
          </p:cNvCxnSpPr>
          <p:nvPr/>
        </p:nvCxnSpPr>
        <p:spPr>
          <a:xfrm flipH="1" flipV="1">
            <a:off x="3949903" y="495181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2408DD51-0351-891D-2C3D-6B0948B6E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0516" y="4439478"/>
            <a:ext cx="277200" cy="277200"/>
          </a:xfrm>
          <a:prstGeom prst="rect">
            <a:avLst/>
          </a:prstGeom>
        </p:spPr>
      </p:pic>
      <p:pic>
        <p:nvPicPr>
          <p:cNvPr id="51" name="图片 50">
            <a:extLst>
              <a:ext uri="{FF2B5EF4-FFF2-40B4-BE49-F238E27FC236}">
                <a16:creationId xmlns:a16="http://schemas.microsoft.com/office/drawing/2014/main" id="{78FA539B-F271-6BC6-7C21-1AE8C3ED4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6480" y="4820674"/>
            <a:ext cx="277200" cy="277200"/>
          </a:xfrm>
          <a:prstGeom prst="rect">
            <a:avLst/>
          </a:prstGeom>
        </p:spPr>
      </p:pic>
      <p:pic>
        <p:nvPicPr>
          <p:cNvPr id="52" name="图片 51">
            <a:extLst>
              <a:ext uri="{FF2B5EF4-FFF2-40B4-BE49-F238E27FC236}">
                <a16:creationId xmlns:a16="http://schemas.microsoft.com/office/drawing/2014/main" id="{E3F2C368-BA47-85D8-0CDC-61A3B3CC3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2013" y="5501366"/>
            <a:ext cx="277200" cy="277200"/>
          </a:xfrm>
          <a:prstGeom prst="rect">
            <a:avLst/>
          </a:prstGeom>
        </p:spPr>
      </p:pic>
      <p:pic>
        <p:nvPicPr>
          <p:cNvPr id="54" name="图片 53">
            <a:extLst>
              <a:ext uri="{FF2B5EF4-FFF2-40B4-BE49-F238E27FC236}">
                <a16:creationId xmlns:a16="http://schemas.microsoft.com/office/drawing/2014/main" id="{45AEA7AE-717A-91C3-C5FB-2DA8F7C05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4997" y="5351011"/>
            <a:ext cx="277200" cy="277200"/>
          </a:xfrm>
          <a:prstGeom prst="rect">
            <a:avLst/>
          </a:prstGeom>
        </p:spPr>
      </p:pic>
      <p:cxnSp>
        <p:nvCxnSpPr>
          <p:cNvPr id="57" name="直接连接符 282">
            <a:extLst>
              <a:ext uri="{FF2B5EF4-FFF2-40B4-BE49-F238E27FC236}">
                <a16:creationId xmlns:a16="http://schemas.microsoft.com/office/drawing/2014/main" id="{8DF17CF6-0BEC-F6B2-D469-C505344D8B9A}"/>
              </a:ext>
            </a:extLst>
          </p:cNvPr>
          <p:cNvCxnSpPr>
            <a:cxnSpLocks/>
            <a:stCxn id="30" idx="6"/>
            <a:endCxn id="34" idx="2"/>
          </p:cNvCxnSpPr>
          <p:nvPr/>
        </p:nvCxnSpPr>
        <p:spPr>
          <a:xfrm flipV="1">
            <a:off x="3219562" y="5167786"/>
            <a:ext cx="371160" cy="36781"/>
          </a:xfrm>
          <a:prstGeom prst="line">
            <a:avLst/>
          </a:prstGeom>
        </p:spPr>
        <p:style>
          <a:lnRef idx="3">
            <a:schemeClr val="accent6"/>
          </a:lnRef>
          <a:fillRef idx="0">
            <a:schemeClr val="accent6"/>
          </a:fillRef>
          <a:effectRef idx="2">
            <a:schemeClr val="accent6"/>
          </a:effectRef>
          <a:fontRef idx="minor">
            <a:schemeClr val="tx1"/>
          </a:fontRef>
        </p:style>
      </p:cxnSp>
      <p:cxnSp>
        <p:nvCxnSpPr>
          <p:cNvPr id="62" name="直接连接符 282">
            <a:extLst>
              <a:ext uri="{FF2B5EF4-FFF2-40B4-BE49-F238E27FC236}">
                <a16:creationId xmlns:a16="http://schemas.microsoft.com/office/drawing/2014/main" id="{F0E3BFFF-53A1-3B2B-204B-A325035E586A}"/>
              </a:ext>
            </a:extLst>
          </p:cNvPr>
          <p:cNvCxnSpPr>
            <a:cxnSpLocks/>
            <a:stCxn id="33" idx="5"/>
            <a:endCxn id="40" idx="2"/>
          </p:cNvCxnSpPr>
          <p:nvPr/>
        </p:nvCxnSpPr>
        <p:spPr>
          <a:xfrm>
            <a:off x="3612956" y="4740322"/>
            <a:ext cx="272653" cy="143623"/>
          </a:xfrm>
          <a:prstGeom prst="line">
            <a:avLst/>
          </a:prstGeom>
        </p:spPr>
        <p:style>
          <a:lnRef idx="3">
            <a:schemeClr val="accent6"/>
          </a:lnRef>
          <a:fillRef idx="0">
            <a:schemeClr val="accent6"/>
          </a:fillRef>
          <a:effectRef idx="2">
            <a:schemeClr val="accent6"/>
          </a:effectRef>
          <a:fontRef idx="minor">
            <a:schemeClr val="tx1"/>
          </a:fontRef>
        </p:style>
      </p:cxnSp>
      <p:pic>
        <p:nvPicPr>
          <p:cNvPr id="73" name="图片 72" descr="图标&#10;&#10;AI 生成的内容可能不正确。">
            <a:extLst>
              <a:ext uri="{FF2B5EF4-FFF2-40B4-BE49-F238E27FC236}">
                <a16:creationId xmlns:a16="http://schemas.microsoft.com/office/drawing/2014/main" id="{BA7D535C-BEBA-D597-370C-634B0FFB803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12906" y="4818377"/>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ADCD7109-238D-5A11-4BA8-5D169DB9C9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50306" y="4539853"/>
            <a:ext cx="277200" cy="277200"/>
          </a:xfrm>
          <a:prstGeom prst="rect">
            <a:avLst/>
          </a:prstGeom>
        </p:spPr>
      </p:pic>
      <p:cxnSp>
        <p:nvCxnSpPr>
          <p:cNvPr id="75" name="直接箭头连接符 355">
            <a:extLst>
              <a:ext uri="{FF2B5EF4-FFF2-40B4-BE49-F238E27FC236}">
                <a16:creationId xmlns:a16="http://schemas.microsoft.com/office/drawing/2014/main" id="{FBB97CD2-23D4-1B68-A7F5-3C34EA0BB681}"/>
              </a:ext>
            </a:extLst>
          </p:cNvPr>
          <p:cNvCxnSpPr>
            <a:cxnSpLocks/>
          </p:cNvCxnSpPr>
          <p:nvPr/>
        </p:nvCxnSpPr>
        <p:spPr>
          <a:xfrm>
            <a:off x="5447257" y="5144757"/>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6" name="文本框 75">
            <a:extLst>
              <a:ext uri="{FF2B5EF4-FFF2-40B4-BE49-F238E27FC236}">
                <a16:creationId xmlns:a16="http://schemas.microsoft.com/office/drawing/2014/main" id="{C4767074-CC2C-B8F6-4B47-C1D478A14755}"/>
              </a:ext>
            </a:extLst>
          </p:cNvPr>
          <p:cNvSpPr txBox="1"/>
          <p:nvPr/>
        </p:nvSpPr>
        <p:spPr>
          <a:xfrm>
            <a:off x="44936" y="5741081"/>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BA36664C-4B3B-FE9B-121F-766B206F871F}"/>
              </a:ext>
            </a:extLst>
          </p:cNvPr>
          <p:cNvSpPr txBox="1"/>
          <p:nvPr/>
        </p:nvSpPr>
        <p:spPr>
          <a:xfrm>
            <a:off x="2878751" y="5712291"/>
            <a:ext cx="1642053"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solidFill>
                  <a:srgbClr val="FF0000"/>
                </a:solidFill>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DD4139C8-1E7E-D10C-2822-3991F472FEC3}"/>
              </a:ext>
            </a:extLst>
          </p:cNvPr>
          <p:cNvSpPr txBox="1"/>
          <p:nvPr/>
        </p:nvSpPr>
        <p:spPr>
          <a:xfrm>
            <a:off x="3936173" y="4853535"/>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0C79A2CD-C997-67F6-7FE8-66FCC46788F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7682" y="3660723"/>
            <a:ext cx="436828" cy="436828"/>
          </a:xfrm>
          <a:prstGeom prst="rect">
            <a:avLst/>
          </a:prstGeom>
        </p:spPr>
      </p:pic>
      <p:sp>
        <p:nvSpPr>
          <p:cNvPr id="9" name="矩形 8">
            <a:extLst>
              <a:ext uri="{FF2B5EF4-FFF2-40B4-BE49-F238E27FC236}">
                <a16:creationId xmlns:a16="http://schemas.microsoft.com/office/drawing/2014/main" id="{E3BF0420-CAB6-539E-7BDA-0C4518B1854F}"/>
              </a:ext>
            </a:extLst>
          </p:cNvPr>
          <p:cNvSpPr/>
          <p:nvPr/>
        </p:nvSpPr>
        <p:spPr>
          <a:xfrm>
            <a:off x="6014906" y="4574093"/>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42" name="直线连接符 41">
            <a:extLst>
              <a:ext uri="{FF2B5EF4-FFF2-40B4-BE49-F238E27FC236}">
                <a16:creationId xmlns:a16="http://schemas.microsoft.com/office/drawing/2014/main" id="{400A92FF-FF35-1F93-88E6-24664504435A}"/>
              </a:ext>
            </a:extLst>
          </p:cNvPr>
          <p:cNvCxnSpPr/>
          <p:nvPr/>
        </p:nvCxnSpPr>
        <p:spPr>
          <a:xfrm>
            <a:off x="6010447" y="4749844"/>
            <a:ext cx="360000" cy="0"/>
          </a:xfrm>
          <a:prstGeom prst="line">
            <a:avLst/>
          </a:prstGeom>
        </p:spPr>
        <p:style>
          <a:lnRef idx="3">
            <a:schemeClr val="dk1"/>
          </a:lnRef>
          <a:fillRef idx="0">
            <a:schemeClr val="dk1"/>
          </a:fillRef>
          <a:effectRef idx="2">
            <a:schemeClr val="dk1"/>
          </a:effectRef>
          <a:fontRef idx="minor">
            <a:schemeClr val="tx1"/>
          </a:fontRef>
        </p:style>
      </p:cxnSp>
      <p:cxnSp>
        <p:nvCxnSpPr>
          <p:cNvPr id="67" name="直线连接符 66">
            <a:extLst>
              <a:ext uri="{FF2B5EF4-FFF2-40B4-BE49-F238E27FC236}">
                <a16:creationId xmlns:a16="http://schemas.microsoft.com/office/drawing/2014/main" id="{B87FD017-6613-5F53-3C79-87C99029687E}"/>
              </a:ext>
            </a:extLst>
          </p:cNvPr>
          <p:cNvCxnSpPr/>
          <p:nvPr/>
        </p:nvCxnSpPr>
        <p:spPr>
          <a:xfrm>
            <a:off x="6193670" y="4560945"/>
            <a:ext cx="0" cy="360000"/>
          </a:xfrm>
          <a:prstGeom prst="line">
            <a:avLst/>
          </a:prstGeom>
        </p:spPr>
        <p:style>
          <a:lnRef idx="3">
            <a:schemeClr val="dk1"/>
          </a:lnRef>
          <a:fillRef idx="0">
            <a:schemeClr val="dk1"/>
          </a:fillRef>
          <a:effectRef idx="2">
            <a:schemeClr val="dk1"/>
          </a:effectRef>
          <a:fontRef idx="minor">
            <a:schemeClr val="tx1"/>
          </a:fontRef>
        </p:style>
      </p:cxnSp>
      <p:sp>
        <p:nvSpPr>
          <p:cNvPr id="68" name="矩形 67">
            <a:extLst>
              <a:ext uri="{FF2B5EF4-FFF2-40B4-BE49-F238E27FC236}">
                <a16:creationId xmlns:a16="http://schemas.microsoft.com/office/drawing/2014/main" id="{BBFA565F-9A4F-12D5-F590-CB10D30E29B6}"/>
              </a:ext>
            </a:extLst>
          </p:cNvPr>
          <p:cNvSpPr/>
          <p:nvPr/>
        </p:nvSpPr>
        <p:spPr>
          <a:xfrm>
            <a:off x="6014906" y="5696701"/>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71" name="直线连接符 70">
            <a:extLst>
              <a:ext uri="{FF2B5EF4-FFF2-40B4-BE49-F238E27FC236}">
                <a16:creationId xmlns:a16="http://schemas.microsoft.com/office/drawing/2014/main" id="{4AEE4AEF-EF98-EAB2-3F11-131FC3FAF85E}"/>
              </a:ext>
            </a:extLst>
          </p:cNvPr>
          <p:cNvCxnSpPr/>
          <p:nvPr/>
        </p:nvCxnSpPr>
        <p:spPr>
          <a:xfrm>
            <a:off x="6010447" y="5872452"/>
            <a:ext cx="360000" cy="0"/>
          </a:xfrm>
          <a:prstGeom prst="line">
            <a:avLst/>
          </a:prstGeom>
        </p:spPr>
        <p:style>
          <a:lnRef idx="3">
            <a:schemeClr val="dk1"/>
          </a:lnRef>
          <a:fillRef idx="0">
            <a:schemeClr val="dk1"/>
          </a:fillRef>
          <a:effectRef idx="2">
            <a:schemeClr val="dk1"/>
          </a:effectRef>
          <a:fontRef idx="minor">
            <a:schemeClr val="tx1"/>
          </a:fontRef>
        </p:style>
      </p:cxnSp>
      <p:cxnSp>
        <p:nvCxnSpPr>
          <p:cNvPr id="72" name="直线连接符 71">
            <a:extLst>
              <a:ext uri="{FF2B5EF4-FFF2-40B4-BE49-F238E27FC236}">
                <a16:creationId xmlns:a16="http://schemas.microsoft.com/office/drawing/2014/main" id="{C5786542-D8C9-007A-2BCA-9A7C51889332}"/>
              </a:ext>
            </a:extLst>
          </p:cNvPr>
          <p:cNvCxnSpPr/>
          <p:nvPr/>
        </p:nvCxnSpPr>
        <p:spPr>
          <a:xfrm>
            <a:off x="6193670" y="5683553"/>
            <a:ext cx="0" cy="360000"/>
          </a:xfrm>
          <a:prstGeom prst="line">
            <a:avLst/>
          </a:prstGeom>
        </p:spPr>
        <p:style>
          <a:lnRef idx="3">
            <a:schemeClr val="dk1"/>
          </a:lnRef>
          <a:fillRef idx="0">
            <a:schemeClr val="dk1"/>
          </a:fillRef>
          <a:effectRef idx="2">
            <a:schemeClr val="dk1"/>
          </a:effectRef>
          <a:fontRef idx="minor">
            <a:schemeClr val="tx1"/>
          </a:fontRef>
        </p:style>
      </p:cxnSp>
      <p:sp>
        <p:nvSpPr>
          <p:cNvPr id="82" name="矩形 81">
            <a:extLst>
              <a:ext uri="{FF2B5EF4-FFF2-40B4-BE49-F238E27FC236}">
                <a16:creationId xmlns:a16="http://schemas.microsoft.com/office/drawing/2014/main" id="{8FBCBE83-98FB-DB9A-7636-D5C78265C930}"/>
              </a:ext>
            </a:extLst>
          </p:cNvPr>
          <p:cNvSpPr/>
          <p:nvPr/>
        </p:nvSpPr>
        <p:spPr>
          <a:xfrm>
            <a:off x="6014906" y="5102462"/>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88" name="直线连接符 87">
            <a:extLst>
              <a:ext uri="{FF2B5EF4-FFF2-40B4-BE49-F238E27FC236}">
                <a16:creationId xmlns:a16="http://schemas.microsoft.com/office/drawing/2014/main" id="{34213FD1-F6F4-D52F-1C7F-16BFFBABF522}"/>
              </a:ext>
            </a:extLst>
          </p:cNvPr>
          <p:cNvCxnSpPr/>
          <p:nvPr/>
        </p:nvCxnSpPr>
        <p:spPr>
          <a:xfrm>
            <a:off x="6010447" y="5278213"/>
            <a:ext cx="360000" cy="0"/>
          </a:xfrm>
          <a:prstGeom prst="line">
            <a:avLst/>
          </a:prstGeom>
        </p:spPr>
        <p:style>
          <a:lnRef idx="3">
            <a:schemeClr val="dk1"/>
          </a:lnRef>
          <a:fillRef idx="0">
            <a:schemeClr val="dk1"/>
          </a:fillRef>
          <a:effectRef idx="2">
            <a:schemeClr val="dk1"/>
          </a:effectRef>
          <a:fontRef idx="minor">
            <a:schemeClr val="tx1"/>
          </a:fontRef>
        </p:style>
      </p:cxnSp>
      <p:cxnSp>
        <p:nvCxnSpPr>
          <p:cNvPr id="90" name="直线连接符 89">
            <a:extLst>
              <a:ext uri="{FF2B5EF4-FFF2-40B4-BE49-F238E27FC236}">
                <a16:creationId xmlns:a16="http://schemas.microsoft.com/office/drawing/2014/main" id="{A4965D73-16A1-9E08-0C6B-0756DD68FD3B}"/>
              </a:ext>
            </a:extLst>
          </p:cNvPr>
          <p:cNvCxnSpPr/>
          <p:nvPr/>
        </p:nvCxnSpPr>
        <p:spPr>
          <a:xfrm>
            <a:off x="6193670" y="5089314"/>
            <a:ext cx="0" cy="36000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26473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97C83-6486-15E8-A12C-115BB1F13114}"/>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07AC4C7F-DD08-AD5C-E91D-04DDB339B11F}"/>
              </a:ext>
            </a:extLst>
          </p:cNvPr>
          <p:cNvSpPr/>
          <p:nvPr/>
        </p:nvSpPr>
        <p:spPr>
          <a:xfrm>
            <a:off x="694181" y="74072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74C0DBA2-A1D8-8E50-8694-DFB934591E61}"/>
              </a:ext>
            </a:extLst>
          </p:cNvPr>
          <p:cNvSpPr/>
          <p:nvPr/>
        </p:nvSpPr>
        <p:spPr>
          <a:xfrm>
            <a:off x="998981" y="111398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484C8CAA-4772-B8E9-B435-14DD81201099}"/>
              </a:ext>
            </a:extLst>
          </p:cNvPr>
          <p:cNvSpPr/>
          <p:nvPr/>
        </p:nvSpPr>
        <p:spPr>
          <a:xfrm>
            <a:off x="1052895" y="155187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5337E48-6DBA-10C2-C997-86B8C4D9B938}"/>
              </a:ext>
            </a:extLst>
          </p:cNvPr>
          <p:cNvCxnSpPr>
            <a:cxnSpLocks/>
            <a:stCxn id="10" idx="3"/>
          </p:cNvCxnSpPr>
          <p:nvPr/>
        </p:nvCxnSpPr>
        <p:spPr>
          <a:xfrm flipH="1">
            <a:off x="471534" y="856578"/>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34EB0301-3D44-8EC9-D2E8-97DA85005244}"/>
              </a:ext>
            </a:extLst>
          </p:cNvPr>
          <p:cNvCxnSpPr>
            <a:cxnSpLocks/>
            <a:stCxn id="10" idx="5"/>
            <a:endCxn id="11" idx="1"/>
          </p:cNvCxnSpPr>
          <p:nvPr/>
        </p:nvCxnSpPr>
        <p:spPr>
          <a:xfrm>
            <a:off x="803938" y="856578"/>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65CFB3-824E-8DDB-BD68-05048CA69FD9}"/>
              </a:ext>
            </a:extLst>
          </p:cNvPr>
          <p:cNvCxnSpPr>
            <a:cxnSpLocks/>
          </p:cNvCxnSpPr>
          <p:nvPr/>
        </p:nvCxnSpPr>
        <p:spPr>
          <a:xfrm>
            <a:off x="516997" y="1209962"/>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6AB0BE51-3774-E57F-F813-3B5831DB0135}"/>
              </a:ext>
            </a:extLst>
          </p:cNvPr>
          <p:cNvCxnSpPr>
            <a:cxnSpLocks/>
            <a:stCxn id="11" idx="3"/>
          </p:cNvCxnSpPr>
          <p:nvPr/>
        </p:nvCxnSpPr>
        <p:spPr>
          <a:xfrm flipH="1">
            <a:off x="739644" y="1229839"/>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8EB99E88-1323-3B4C-692A-659CD94CE68B}"/>
              </a:ext>
            </a:extLst>
          </p:cNvPr>
          <p:cNvCxnSpPr>
            <a:cxnSpLocks/>
            <a:stCxn id="26" idx="2"/>
            <a:endCxn id="11" idx="7"/>
          </p:cNvCxnSpPr>
          <p:nvPr/>
        </p:nvCxnSpPr>
        <p:spPr>
          <a:xfrm flipH="1">
            <a:off x="1108738" y="1104307"/>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1108944C-73AC-23C1-8478-2899716A2E53}"/>
              </a:ext>
            </a:extLst>
          </p:cNvPr>
          <p:cNvCxnSpPr>
            <a:cxnSpLocks/>
            <a:stCxn id="12" idx="0"/>
            <a:endCxn id="11" idx="4"/>
          </p:cNvCxnSpPr>
          <p:nvPr/>
        </p:nvCxnSpPr>
        <p:spPr>
          <a:xfrm flipH="1" flipV="1">
            <a:off x="1063275" y="1249716"/>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9580DB87-3D3B-B066-3C37-8BBB9E20DB18}"/>
              </a:ext>
            </a:extLst>
          </p:cNvPr>
          <p:cNvCxnSpPr>
            <a:cxnSpLocks/>
            <a:stCxn id="25" idx="1"/>
            <a:endCxn id="11" idx="5"/>
          </p:cNvCxnSpPr>
          <p:nvPr/>
        </p:nvCxnSpPr>
        <p:spPr>
          <a:xfrm flipH="1" flipV="1">
            <a:off x="1108738" y="1229839"/>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30F58DD-A7D4-DB25-F922-FEB40AF78D4A}"/>
              </a:ext>
            </a:extLst>
          </p:cNvPr>
          <p:cNvCxnSpPr>
            <a:cxnSpLocks/>
            <a:stCxn id="26" idx="5"/>
            <a:endCxn id="25" idx="0"/>
          </p:cNvCxnSpPr>
          <p:nvPr/>
        </p:nvCxnSpPr>
        <p:spPr>
          <a:xfrm>
            <a:off x="1466066" y="1152295"/>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45F0B4D-A4E7-14B7-1172-77E9948DA3FC}"/>
              </a:ext>
            </a:extLst>
          </p:cNvPr>
          <p:cNvCxnSpPr>
            <a:cxnSpLocks/>
            <a:stCxn id="10" idx="4"/>
          </p:cNvCxnSpPr>
          <p:nvPr/>
        </p:nvCxnSpPr>
        <p:spPr>
          <a:xfrm flipH="1">
            <a:off x="694181" y="876455"/>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395D7D1A-C8B6-5A10-3BFA-022F0351F2A6}"/>
              </a:ext>
            </a:extLst>
          </p:cNvPr>
          <p:cNvCxnSpPr>
            <a:cxnSpLocks/>
            <a:endCxn id="12" idx="2"/>
          </p:cNvCxnSpPr>
          <p:nvPr/>
        </p:nvCxnSpPr>
        <p:spPr>
          <a:xfrm>
            <a:off x="737925" y="1598389"/>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7C54421-1B3E-2A49-9BAA-054142720F96}"/>
              </a:ext>
            </a:extLst>
          </p:cNvPr>
          <p:cNvSpPr/>
          <p:nvPr/>
        </p:nvSpPr>
        <p:spPr>
          <a:xfrm>
            <a:off x="624643" y="148613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B24145FC-7607-BA5E-87C5-214D7C2D2578}"/>
              </a:ext>
            </a:extLst>
          </p:cNvPr>
          <p:cNvSpPr/>
          <p:nvPr/>
        </p:nvSpPr>
        <p:spPr>
          <a:xfrm>
            <a:off x="435079" y="107712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AA3F228-EB9A-A4F5-BEE4-6B7AEAB78035}"/>
              </a:ext>
            </a:extLst>
          </p:cNvPr>
          <p:cNvSpPr/>
          <p:nvPr/>
        </p:nvSpPr>
        <p:spPr>
          <a:xfrm>
            <a:off x="1431116" y="135452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C421AC13-CC4F-5E50-4499-97015AA38478}"/>
              </a:ext>
            </a:extLst>
          </p:cNvPr>
          <p:cNvSpPr/>
          <p:nvPr/>
        </p:nvSpPr>
        <p:spPr>
          <a:xfrm>
            <a:off x="1356309" y="103644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54B0FD89-2384-1CA9-52B0-8A6334BD7B14}"/>
              </a:ext>
            </a:extLst>
          </p:cNvPr>
          <p:cNvCxnSpPr>
            <a:cxnSpLocks/>
          </p:cNvCxnSpPr>
          <p:nvPr/>
        </p:nvCxnSpPr>
        <p:spPr>
          <a:xfrm flipH="1">
            <a:off x="1074010" y="811353"/>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C17C77AF-99BC-4607-BB26-498310CE3B20}"/>
              </a:ext>
            </a:extLst>
          </p:cNvPr>
          <p:cNvSpPr/>
          <p:nvPr/>
        </p:nvSpPr>
        <p:spPr>
          <a:xfrm>
            <a:off x="1051151" y="7229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22118474-7579-D844-43D9-4C6CFA7509F6}"/>
              </a:ext>
            </a:extLst>
          </p:cNvPr>
          <p:cNvSpPr/>
          <p:nvPr/>
        </p:nvSpPr>
        <p:spPr>
          <a:xfrm>
            <a:off x="1385653" y="71097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7DFC09BA-5DA6-D48C-911E-D042753C6710}"/>
              </a:ext>
            </a:extLst>
          </p:cNvPr>
          <p:cNvCxnSpPr>
            <a:cxnSpLocks/>
            <a:stCxn id="29" idx="6"/>
            <a:endCxn id="38" idx="2"/>
          </p:cNvCxnSpPr>
          <p:nvPr/>
        </p:nvCxnSpPr>
        <p:spPr>
          <a:xfrm flipV="1">
            <a:off x="1179739" y="778844"/>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109799C4-6628-E598-687B-256AA46E4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96" y="1024919"/>
            <a:ext cx="277200" cy="277200"/>
          </a:xfrm>
          <a:prstGeom prst="rect">
            <a:avLst/>
          </a:prstGeom>
        </p:spPr>
      </p:pic>
      <p:pic>
        <p:nvPicPr>
          <p:cNvPr id="69" name="图片 68">
            <a:extLst>
              <a:ext uri="{FF2B5EF4-FFF2-40B4-BE49-F238E27FC236}">
                <a16:creationId xmlns:a16="http://schemas.microsoft.com/office/drawing/2014/main" id="{F4636AD9-F1EE-B065-8052-9D5B8D668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38" y="420772"/>
            <a:ext cx="277200" cy="277200"/>
          </a:xfrm>
          <a:prstGeom prst="rect">
            <a:avLst/>
          </a:prstGeom>
        </p:spPr>
      </p:pic>
      <p:pic>
        <p:nvPicPr>
          <p:cNvPr id="70" name="图片 69">
            <a:extLst>
              <a:ext uri="{FF2B5EF4-FFF2-40B4-BE49-F238E27FC236}">
                <a16:creationId xmlns:a16="http://schemas.microsoft.com/office/drawing/2014/main" id="{01E39EF0-55AA-B6DB-8DE2-4AA698807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241" y="652200"/>
            <a:ext cx="277200" cy="277200"/>
          </a:xfrm>
          <a:prstGeom prst="rect">
            <a:avLst/>
          </a:prstGeom>
        </p:spPr>
      </p:pic>
      <p:pic>
        <p:nvPicPr>
          <p:cNvPr id="79" name="图片 78">
            <a:extLst>
              <a:ext uri="{FF2B5EF4-FFF2-40B4-BE49-F238E27FC236}">
                <a16:creationId xmlns:a16="http://schemas.microsoft.com/office/drawing/2014/main" id="{BF2FEF18-3EE5-1FBE-7C07-A31978402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10" y="971393"/>
            <a:ext cx="277200" cy="277200"/>
          </a:xfrm>
          <a:prstGeom prst="rect">
            <a:avLst/>
          </a:prstGeom>
        </p:spPr>
      </p:pic>
      <p:pic>
        <p:nvPicPr>
          <p:cNvPr id="80" name="图片 79">
            <a:extLst>
              <a:ext uri="{FF2B5EF4-FFF2-40B4-BE49-F238E27FC236}">
                <a16:creationId xmlns:a16="http://schemas.microsoft.com/office/drawing/2014/main" id="{E14D5977-E194-A8A6-2D2F-5C2B5A50F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148" y="1334093"/>
            <a:ext cx="277200" cy="277200"/>
          </a:xfrm>
          <a:prstGeom prst="rect">
            <a:avLst/>
          </a:prstGeom>
        </p:spPr>
      </p:pic>
      <p:pic>
        <p:nvPicPr>
          <p:cNvPr id="81" name="图片 80">
            <a:extLst>
              <a:ext uri="{FF2B5EF4-FFF2-40B4-BE49-F238E27FC236}">
                <a16:creationId xmlns:a16="http://schemas.microsoft.com/office/drawing/2014/main" id="{CEAAFFB6-3649-A321-2DA4-D67FCFC2A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21" y="1040960"/>
            <a:ext cx="277200" cy="277200"/>
          </a:xfrm>
          <a:prstGeom prst="rect">
            <a:avLst/>
          </a:prstGeom>
        </p:spPr>
      </p:pic>
      <p:pic>
        <p:nvPicPr>
          <p:cNvPr id="83" name="图片 82">
            <a:extLst>
              <a:ext uri="{FF2B5EF4-FFF2-40B4-BE49-F238E27FC236}">
                <a16:creationId xmlns:a16="http://schemas.microsoft.com/office/drawing/2014/main" id="{EB52BD8F-E656-6E64-F2E0-028C51CC3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35" y="456062"/>
            <a:ext cx="277200" cy="277200"/>
          </a:xfrm>
          <a:prstGeom prst="rect">
            <a:avLst/>
          </a:prstGeom>
        </p:spPr>
      </p:pic>
      <p:pic>
        <p:nvPicPr>
          <p:cNvPr id="84" name="图片 83">
            <a:extLst>
              <a:ext uri="{FF2B5EF4-FFF2-40B4-BE49-F238E27FC236}">
                <a16:creationId xmlns:a16="http://schemas.microsoft.com/office/drawing/2014/main" id="{95542F73-8A0E-4EDB-1DDC-E780201F7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86" y="1406446"/>
            <a:ext cx="277200" cy="277200"/>
          </a:xfrm>
          <a:prstGeom prst="rect">
            <a:avLst/>
          </a:prstGeom>
        </p:spPr>
      </p:pic>
      <p:pic>
        <p:nvPicPr>
          <p:cNvPr id="85" name="图片 84">
            <a:extLst>
              <a:ext uri="{FF2B5EF4-FFF2-40B4-BE49-F238E27FC236}">
                <a16:creationId xmlns:a16="http://schemas.microsoft.com/office/drawing/2014/main" id="{13DD7018-A637-8B9D-E41F-8B99D9E4F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364" y="1489039"/>
            <a:ext cx="277200" cy="277200"/>
          </a:xfrm>
          <a:prstGeom prst="rect">
            <a:avLst/>
          </a:prstGeom>
        </p:spPr>
      </p:pic>
      <p:sp>
        <p:nvSpPr>
          <p:cNvPr id="87" name="文本框 86">
            <a:extLst>
              <a:ext uri="{FF2B5EF4-FFF2-40B4-BE49-F238E27FC236}">
                <a16:creationId xmlns:a16="http://schemas.microsoft.com/office/drawing/2014/main" id="{717CE067-3689-19D0-8F3D-C18A9B00EFC6}"/>
              </a:ext>
            </a:extLst>
          </p:cNvPr>
          <p:cNvSpPr txBox="1"/>
          <p:nvPr/>
        </p:nvSpPr>
        <p:spPr>
          <a:xfrm>
            <a:off x="307396" y="1721221"/>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04301D4B-F156-C39C-8CC3-8752408DF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5145" y="261924"/>
            <a:ext cx="892474" cy="957600"/>
          </a:xfrm>
          <a:prstGeom prst="rect">
            <a:avLst/>
          </a:prstGeom>
        </p:spPr>
      </p:pic>
      <p:pic>
        <p:nvPicPr>
          <p:cNvPr id="3" name="图片 2">
            <a:extLst>
              <a:ext uri="{FF2B5EF4-FFF2-40B4-BE49-F238E27FC236}">
                <a16:creationId xmlns:a16="http://schemas.microsoft.com/office/drawing/2014/main" id="{60999277-6893-B87A-11E2-6533AEC808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9688" y="1598389"/>
            <a:ext cx="892473" cy="957600"/>
          </a:xfrm>
          <a:prstGeom prst="rect">
            <a:avLst/>
          </a:prstGeom>
        </p:spPr>
      </p:pic>
      <p:sp>
        <p:nvSpPr>
          <p:cNvPr id="5" name="Google Shape;116;p19">
            <a:extLst>
              <a:ext uri="{FF2B5EF4-FFF2-40B4-BE49-F238E27FC236}">
                <a16:creationId xmlns:a16="http://schemas.microsoft.com/office/drawing/2014/main" id="{318C8CE0-50F2-8B32-1D42-96563D77B5D9}"/>
              </a:ext>
            </a:extLst>
          </p:cNvPr>
          <p:cNvSpPr/>
          <p:nvPr/>
        </p:nvSpPr>
        <p:spPr>
          <a:xfrm>
            <a:off x="5651005" y="55303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4912BCFD-3A1E-BBCE-2E83-FF90B0750F51}"/>
              </a:ext>
            </a:extLst>
          </p:cNvPr>
          <p:cNvSpPr/>
          <p:nvPr/>
        </p:nvSpPr>
        <p:spPr>
          <a:xfrm>
            <a:off x="5799350" y="641374"/>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DFF66E22-0FDE-4FA1-209A-E3E43959B8F2}"/>
              </a:ext>
            </a:extLst>
          </p:cNvPr>
          <p:cNvSpPr/>
          <p:nvPr/>
        </p:nvSpPr>
        <p:spPr>
          <a:xfrm>
            <a:off x="5899551" y="553036"/>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6;p19">
            <a:extLst>
              <a:ext uri="{FF2B5EF4-FFF2-40B4-BE49-F238E27FC236}">
                <a16:creationId xmlns:a16="http://schemas.microsoft.com/office/drawing/2014/main" id="{E554CBC7-7608-F75D-F6A3-11237910D3E7}"/>
              </a:ext>
            </a:extLst>
          </p:cNvPr>
          <p:cNvSpPr/>
          <p:nvPr/>
        </p:nvSpPr>
        <p:spPr>
          <a:xfrm>
            <a:off x="2849274" y="1178801"/>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03;p19">
            <a:extLst>
              <a:ext uri="{FF2B5EF4-FFF2-40B4-BE49-F238E27FC236}">
                <a16:creationId xmlns:a16="http://schemas.microsoft.com/office/drawing/2014/main" id="{86634187-7A05-451D-239F-84C11C4F2EB0}"/>
              </a:ext>
            </a:extLst>
          </p:cNvPr>
          <p:cNvSpPr/>
          <p:nvPr/>
        </p:nvSpPr>
        <p:spPr>
          <a:xfrm>
            <a:off x="2997619" y="1267138"/>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6;p19">
            <a:extLst>
              <a:ext uri="{FF2B5EF4-FFF2-40B4-BE49-F238E27FC236}">
                <a16:creationId xmlns:a16="http://schemas.microsoft.com/office/drawing/2014/main" id="{230AB3CA-495C-D11C-72F4-4323A274319E}"/>
              </a:ext>
            </a:extLst>
          </p:cNvPr>
          <p:cNvSpPr/>
          <p:nvPr/>
        </p:nvSpPr>
        <p:spPr>
          <a:xfrm>
            <a:off x="3097820" y="117880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034DBA56-D25F-3F3D-EAFC-4844B5424C5B}"/>
              </a:ext>
            </a:extLst>
          </p:cNvPr>
          <p:cNvSpPr/>
          <p:nvPr/>
        </p:nvSpPr>
        <p:spPr>
          <a:xfrm>
            <a:off x="5655100" y="176624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F1AC9BA8-F8E7-631C-07C0-DD72C3F2E9C6}"/>
              </a:ext>
            </a:extLst>
          </p:cNvPr>
          <p:cNvSpPr/>
          <p:nvPr/>
        </p:nvSpPr>
        <p:spPr>
          <a:xfrm>
            <a:off x="5803445" y="1854577"/>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5E93CB-07DC-4FD4-5104-0CB374425224}"/>
              </a:ext>
            </a:extLst>
          </p:cNvPr>
          <p:cNvSpPr/>
          <p:nvPr/>
        </p:nvSpPr>
        <p:spPr>
          <a:xfrm>
            <a:off x="5903646" y="1766239"/>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CDCD45FB-BDB2-014C-8647-1A23929F4309}"/>
              </a:ext>
            </a:extLst>
          </p:cNvPr>
          <p:cNvSpPr txBox="1"/>
          <p:nvPr/>
        </p:nvSpPr>
        <p:spPr>
          <a:xfrm>
            <a:off x="3765746" y="2548072"/>
            <a:ext cx="1257075" cy="307777"/>
          </a:xfrm>
          <a:prstGeom prst="rect">
            <a:avLst/>
          </a:prstGeom>
          <a:noFill/>
        </p:spPr>
        <p:txBody>
          <a:bodyPr wrap="none" rtlCol="0">
            <a:spAutoFit/>
          </a:bodyPr>
          <a:lstStyle/>
          <a:p>
            <a:r>
              <a:rPr lang="zh-CN" altLang="en-US" sz="1400" dirty="0">
                <a:latin typeface="Times New Roman" panose="02020603050405020304" pitchFamily="18" charset="0"/>
                <a:cs typeface="Times New Roman" panose="02020603050405020304" pitchFamily="18" charset="0"/>
              </a:rPr>
              <a:t>Shadow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8F04B223-1366-23EB-CFF8-73D378699B7A}"/>
              </a:ext>
            </a:extLst>
          </p:cNvPr>
          <p:cNvSpPr txBox="1"/>
          <p:nvPr/>
        </p:nvSpPr>
        <p:spPr>
          <a:xfrm>
            <a:off x="3775327" y="1081024"/>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p:sp>
        <p:nvSpPr>
          <p:cNvPr id="39" name="文本框 38">
            <a:extLst>
              <a:ext uri="{FF2B5EF4-FFF2-40B4-BE49-F238E27FC236}">
                <a16:creationId xmlns:a16="http://schemas.microsoft.com/office/drawing/2014/main" id="{FFDC472E-A58A-D18E-B54F-17FB50351001}"/>
              </a:ext>
            </a:extLst>
          </p:cNvPr>
          <p:cNvSpPr txBox="1"/>
          <p:nvPr/>
        </p:nvSpPr>
        <p:spPr>
          <a:xfrm>
            <a:off x="5336468" y="2423445"/>
            <a:ext cx="138056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Topology-aware</a:t>
            </a:r>
            <a:endParaRPr lang="zh-CN" altLang="en-US" sz="1400" dirty="0">
              <a:latin typeface="Times New Roman" panose="02020603050405020304" pitchFamily="18" charset="0"/>
              <a:cs typeface="Times New Roman" panose="02020603050405020304" pitchFamily="18" charset="0"/>
            </a:endParaRPr>
          </a:p>
        </p:txBody>
      </p:sp>
      <p:cxnSp>
        <p:nvCxnSpPr>
          <p:cNvPr id="41" name="直接箭头连接符 40">
            <a:extLst>
              <a:ext uri="{FF2B5EF4-FFF2-40B4-BE49-F238E27FC236}">
                <a16:creationId xmlns:a16="http://schemas.microsoft.com/office/drawing/2014/main" id="{0FF7E815-6985-F955-59D8-6C1869C94D01}"/>
              </a:ext>
            </a:extLst>
          </p:cNvPr>
          <p:cNvCxnSpPr>
            <a:cxnSpLocks/>
          </p:cNvCxnSpPr>
          <p:nvPr/>
        </p:nvCxnSpPr>
        <p:spPr>
          <a:xfrm>
            <a:off x="1873144" y="1509560"/>
            <a:ext cx="8790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文本框 44">
            <a:extLst>
              <a:ext uri="{FF2B5EF4-FFF2-40B4-BE49-F238E27FC236}">
                <a16:creationId xmlns:a16="http://schemas.microsoft.com/office/drawing/2014/main" id="{35E1580B-A1C7-BE27-ACD0-85C019B1CD3D}"/>
              </a:ext>
            </a:extLst>
          </p:cNvPr>
          <p:cNvSpPr txBox="1"/>
          <p:nvPr/>
        </p:nvSpPr>
        <p:spPr>
          <a:xfrm>
            <a:off x="1758035" y="1192162"/>
            <a:ext cx="1165412"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Initialization</a:t>
            </a:r>
          </a:p>
        </p:txBody>
      </p:sp>
      <p:sp>
        <p:nvSpPr>
          <p:cNvPr id="55" name="文本框 54">
            <a:extLst>
              <a:ext uri="{FF2B5EF4-FFF2-40B4-BE49-F238E27FC236}">
                <a16:creationId xmlns:a16="http://schemas.microsoft.com/office/drawing/2014/main" id="{536CE6A6-0CAA-D497-1A11-56246B1B57D9}"/>
              </a:ext>
            </a:extLst>
          </p:cNvPr>
          <p:cNvSpPr txBox="1"/>
          <p:nvPr/>
        </p:nvSpPr>
        <p:spPr>
          <a:xfrm>
            <a:off x="1026021" y="3720825"/>
            <a:ext cx="1906075"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Generative </a:t>
            </a:r>
            <a:r>
              <a:rPr lang="en-US" altLang="zh-CN" sz="1400" dirty="0">
                <a:latin typeface="Times New Roman" panose="02020603050405020304" pitchFamily="18" charset="0"/>
                <a:cs typeface="Times New Roman" panose="02020603050405020304" pitchFamily="18" charset="0"/>
              </a:rPr>
              <a:t>a</a:t>
            </a:r>
            <a:r>
              <a:rPr lang="zh-CN" altLang="en-US" sz="1400" dirty="0">
                <a:latin typeface="Times New Roman" panose="02020603050405020304" pitchFamily="18" charset="0"/>
                <a:cs typeface="Times New Roman" panose="02020603050405020304" pitchFamily="18" charset="0"/>
              </a:rPr>
              <a:t>dversarial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 </a:t>
            </a: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enerator</a:t>
            </a:r>
          </a:p>
        </p:txBody>
      </p:sp>
      <p:sp>
        <p:nvSpPr>
          <p:cNvPr id="56" name="文本框 55">
            <a:extLst>
              <a:ext uri="{FF2B5EF4-FFF2-40B4-BE49-F238E27FC236}">
                <a16:creationId xmlns:a16="http://schemas.microsoft.com/office/drawing/2014/main" id="{D74E2DA9-1411-A035-5B57-F3FDE79F652F}"/>
              </a:ext>
            </a:extLst>
          </p:cNvPr>
          <p:cNvSpPr txBox="1"/>
          <p:nvPr/>
        </p:nvSpPr>
        <p:spPr>
          <a:xfrm>
            <a:off x="2490782" y="1847618"/>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sp>
        <p:nvSpPr>
          <p:cNvPr id="33" name="文本框 32">
            <a:extLst>
              <a:ext uri="{FF2B5EF4-FFF2-40B4-BE49-F238E27FC236}">
                <a16:creationId xmlns:a16="http://schemas.microsoft.com/office/drawing/2014/main" id="{DD70A6EF-B678-CE99-5598-9E0AA88723E6}"/>
              </a:ext>
            </a:extLst>
          </p:cNvPr>
          <p:cNvSpPr txBox="1"/>
          <p:nvPr/>
        </p:nvSpPr>
        <p:spPr>
          <a:xfrm>
            <a:off x="3244767" y="5107681"/>
            <a:ext cx="3803579" cy="738664"/>
          </a:xfrm>
          <a:prstGeom prst="rect">
            <a:avLst/>
          </a:prstGeom>
          <a:noFill/>
        </p:spPr>
        <p:txBody>
          <a:bodyPr wrap="square">
            <a:spAutoFit/>
          </a:bodyPr>
          <a:lstStyle/>
          <a:p>
            <a:r>
              <a:rPr lang="en-US" altLang="zh-CN" sz="1400" i="1" dirty="0">
                <a:latin typeface="Times New Roman" panose="02020603050405020304" pitchFamily="18" charset="0"/>
                <a:cs typeface="Times New Roman" panose="02020603050405020304" pitchFamily="18" charset="0"/>
              </a:rPr>
              <a:t>Title: original title  and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a:p>
            <a:r>
              <a:rPr lang="en-US" altLang="zh-CN" sz="1400" i="1" dirty="0">
                <a:latin typeface="Times New Roman" panose="02020603050405020304" pitchFamily="18" charset="0"/>
                <a:cs typeface="Times New Roman" panose="02020603050405020304" pitchFamily="18" charset="0"/>
              </a:rPr>
              <a:t>Abstract: original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spTree>
    <p:extLst>
      <p:ext uri="{BB962C8B-B14F-4D97-AF65-F5344CB8AC3E}">
        <p14:creationId xmlns:p14="http://schemas.microsoft.com/office/powerpoint/2010/main" val="2565576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59634" y="52095"/>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2541" y="443299"/>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2793</TotalTime>
  <Words>4199</Words>
  <Application>Microsoft Macintosh PowerPoint</Application>
  <PresentationFormat>宽屏</PresentationFormat>
  <Paragraphs>389</Paragraphs>
  <Slides>48</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48</vt:i4>
      </vt:variant>
    </vt:vector>
  </HeadingPairs>
  <TitlesOfParts>
    <vt:vector size="61" baseType="lpstr">
      <vt:lpstr>-apple-system</vt:lpstr>
      <vt:lpstr>等线</vt:lpstr>
      <vt:lpstr>等线 Light</vt:lpstr>
      <vt:lpstr>宋体</vt:lpstr>
      <vt:lpstr>quote-cjk-patch</vt:lpstr>
      <vt:lpstr>SimSong</vt:lpstr>
      <vt:lpstr>Arial</vt:lpstr>
      <vt:lpstr>Cambria Math</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991</cp:revision>
  <dcterms:created xsi:type="dcterms:W3CDTF">2025-08-14T07:06:40Z</dcterms:created>
  <dcterms:modified xsi:type="dcterms:W3CDTF">2025-11-18T12:01:38Z</dcterms:modified>
</cp:coreProperties>
</file>